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emf" ContentType="image/x-emf"/>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p:sldMasterIdLst>
    <p:sldMasterId id="2147483648" r:id="rId1"/>
  </p:sldMasterIdLst>
  <p:notesMasterIdLst>
    <p:notesMasterId r:id="rId10"/>
  </p:notesMasterIdLst>
  <p:handoutMasterIdLst>
    <p:handoutMasterId r:id="rId11"/>
  </p:handoutMasterIdLst>
  <p:sldIdLst>
    <p:sldId id="516" r:id="rId3"/>
    <p:sldId id="517" r:id="rId4"/>
    <p:sldId id="505" r:id="rId5"/>
    <p:sldId id="506" r:id="rId6"/>
    <p:sldId id="507" r:id="rId7"/>
    <p:sldId id="508" r:id="rId8"/>
    <p:sldId id="521" r:id="rId9"/>
  </p:sldIdLst>
  <p:sldSz cx="12190095" cy="6859270"/>
  <p:notesSz cx="6797675" cy="9928225"/>
  <p:custDataLst>
    <p:tags r:id="rId16"/>
  </p:custDataLst>
  <p:defaultTextStyle>
    <a:defPPr>
      <a:defRPr lang="en-US"/>
    </a:defPPr>
    <a:lvl1pPr algn="l" rtl="0" fontAlgn="base">
      <a:spcBef>
        <a:spcPct val="0"/>
      </a:spcBef>
      <a:spcAft>
        <a:spcPct val="0"/>
      </a:spcAft>
      <a:defRPr sz="1900" b="1" kern="1200">
        <a:solidFill>
          <a:schemeClr val="tx1"/>
        </a:solidFill>
        <a:latin typeface="Arial" panose="020B0604020202020204" pitchFamily="34" charset="0"/>
        <a:ea typeface="+mn-ea"/>
        <a:cs typeface="+mn-cs"/>
      </a:defRPr>
    </a:lvl1pPr>
    <a:lvl2pPr marL="554990" algn="l" rtl="0" fontAlgn="base">
      <a:spcBef>
        <a:spcPct val="0"/>
      </a:spcBef>
      <a:spcAft>
        <a:spcPct val="0"/>
      </a:spcAft>
      <a:defRPr sz="1900" b="1" kern="1200">
        <a:solidFill>
          <a:schemeClr val="tx1"/>
        </a:solidFill>
        <a:latin typeface="Arial" panose="020B0604020202020204" pitchFamily="34" charset="0"/>
        <a:ea typeface="+mn-ea"/>
        <a:cs typeface="+mn-cs"/>
      </a:defRPr>
    </a:lvl2pPr>
    <a:lvl3pPr marL="1110615" algn="l" rtl="0" fontAlgn="base">
      <a:spcBef>
        <a:spcPct val="0"/>
      </a:spcBef>
      <a:spcAft>
        <a:spcPct val="0"/>
      </a:spcAft>
      <a:defRPr sz="1900" b="1" kern="1200">
        <a:solidFill>
          <a:schemeClr val="tx1"/>
        </a:solidFill>
        <a:latin typeface="Arial" panose="020B0604020202020204" pitchFamily="34" charset="0"/>
        <a:ea typeface="+mn-ea"/>
        <a:cs typeface="+mn-cs"/>
      </a:defRPr>
    </a:lvl3pPr>
    <a:lvl4pPr marL="1665605" algn="l" rtl="0" fontAlgn="base">
      <a:spcBef>
        <a:spcPct val="0"/>
      </a:spcBef>
      <a:spcAft>
        <a:spcPct val="0"/>
      </a:spcAft>
      <a:defRPr sz="1900" b="1" kern="1200">
        <a:solidFill>
          <a:schemeClr val="tx1"/>
        </a:solidFill>
        <a:latin typeface="Arial" panose="020B0604020202020204" pitchFamily="34" charset="0"/>
        <a:ea typeface="+mn-ea"/>
        <a:cs typeface="+mn-cs"/>
      </a:defRPr>
    </a:lvl4pPr>
    <a:lvl5pPr marL="2221230" algn="l" rtl="0" fontAlgn="base">
      <a:spcBef>
        <a:spcPct val="0"/>
      </a:spcBef>
      <a:spcAft>
        <a:spcPct val="0"/>
      </a:spcAft>
      <a:defRPr sz="1900" b="1" kern="1200">
        <a:solidFill>
          <a:schemeClr val="tx1"/>
        </a:solidFill>
        <a:latin typeface="Arial" panose="020B0604020202020204" pitchFamily="34" charset="0"/>
        <a:ea typeface="+mn-ea"/>
        <a:cs typeface="+mn-cs"/>
      </a:defRPr>
    </a:lvl5pPr>
    <a:lvl6pPr marL="2776220" algn="l" defTabSz="1110615" rtl="0" eaLnBrk="1" latinLnBrk="0" hangingPunct="1">
      <a:defRPr sz="1900" b="1" kern="1200">
        <a:solidFill>
          <a:schemeClr val="tx1"/>
        </a:solidFill>
        <a:latin typeface="Arial" panose="020B0604020202020204" pitchFamily="34" charset="0"/>
        <a:ea typeface="+mn-ea"/>
        <a:cs typeface="+mn-cs"/>
      </a:defRPr>
    </a:lvl6pPr>
    <a:lvl7pPr marL="3331845" algn="l" defTabSz="1110615" rtl="0" eaLnBrk="1" latinLnBrk="0" hangingPunct="1">
      <a:defRPr sz="1900" b="1" kern="1200">
        <a:solidFill>
          <a:schemeClr val="tx1"/>
        </a:solidFill>
        <a:latin typeface="Arial" panose="020B0604020202020204" pitchFamily="34" charset="0"/>
        <a:ea typeface="+mn-ea"/>
        <a:cs typeface="+mn-cs"/>
      </a:defRPr>
    </a:lvl7pPr>
    <a:lvl8pPr marL="3886835" algn="l" defTabSz="1110615" rtl="0" eaLnBrk="1" latinLnBrk="0" hangingPunct="1">
      <a:defRPr sz="1900" b="1" kern="1200">
        <a:solidFill>
          <a:schemeClr val="tx1"/>
        </a:solidFill>
        <a:latin typeface="Arial" panose="020B0604020202020204" pitchFamily="34" charset="0"/>
        <a:ea typeface="+mn-ea"/>
        <a:cs typeface="+mn-cs"/>
      </a:defRPr>
    </a:lvl8pPr>
    <a:lvl9pPr marL="4441825" algn="l" defTabSz="1110615" rtl="0" eaLnBrk="1" latinLnBrk="0" hangingPunct="1">
      <a:defRPr sz="1900" b="1"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37E4B588-C70D-4A10-BE1F-6A5B6F8D1043}">
          <p14:sldIdLst>
            <p14:sldId id="516"/>
            <p14:sldId id="517"/>
            <p14:sldId id="505"/>
            <p14:sldId id="506"/>
            <p14:sldId id="507"/>
            <p14:sldId id="508"/>
            <p14:sldId id="521"/>
          </p14:sldIdLst>
        </p14:section>
      </p14:sectionLst>
    </p:ext>
    <p:ext uri="{EFAFB233-063F-42B5-8137-9DF3F51BA10A}">
      <p15:sldGuideLst xmlns:p15="http://schemas.microsoft.com/office/powerpoint/2012/main">
        <p15:guide id="1" orient="horz" pos="0" userDrawn="1">
          <p15:clr>
            <a:srgbClr val="A4A3A4"/>
          </p15:clr>
        </p15:guide>
        <p15:guide id="2" pos="2822" userDrawn="1">
          <p15:clr>
            <a:srgbClr val="A4A3A4"/>
          </p15:clr>
        </p15:guide>
        <p15:guide id="3" orient="horz" pos="685" userDrawn="1">
          <p15:clr>
            <a:srgbClr val="A4A3A4"/>
          </p15:clr>
        </p15:guide>
        <p15:guide id="4" orient="horz" pos="152" userDrawn="1">
          <p15:clr>
            <a:srgbClr val="A4A3A4"/>
          </p15:clr>
        </p15:guide>
        <p15:guide id="5" orient="horz" pos="3860" userDrawn="1">
          <p15:clr>
            <a:srgbClr val="A4A3A4"/>
          </p15:clr>
        </p15:guide>
        <p15:guide id="6" pos="7565" userDrawn="1">
          <p15:clr>
            <a:srgbClr val="A4A3A4"/>
          </p15:clr>
        </p15:guide>
        <p15:guide id="7" pos="1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xel Krieger" initials="AK"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4D1"/>
    <a:srgbClr val="006B8D"/>
    <a:srgbClr val="3389A4"/>
    <a:srgbClr val="E6F0F3"/>
    <a:srgbClr val="CCE1E8"/>
    <a:srgbClr val="B2D2DD"/>
    <a:srgbClr val="66A6BB"/>
    <a:srgbClr val="007BA2"/>
    <a:srgbClr val="007DA4"/>
    <a:srgbClr val="78B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9" autoAdjust="0"/>
    <p:restoredTop sz="94577" autoAdjust="0"/>
  </p:normalViewPr>
  <p:slideViewPr>
    <p:cSldViewPr snapToGrid="0" showGuides="1">
      <p:cViewPr varScale="1">
        <p:scale>
          <a:sx n="167" d="100"/>
          <a:sy n="167" d="100"/>
        </p:scale>
        <p:origin x="348" y="150"/>
      </p:cViewPr>
      <p:guideLst>
        <p:guide orient="horz"/>
        <p:guide pos="2822"/>
        <p:guide orient="horz" pos="685"/>
        <p:guide orient="horz" pos="152"/>
        <p:guide orient="horz" pos="3860"/>
        <p:guide pos="7565"/>
        <p:guide pos="1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38" y="-90"/>
      </p:cViewPr>
      <p:guideLst>
        <p:guide orient="horz" pos="3224"/>
        <p:guide pos="2236"/>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7.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idx="2"/>
          </p:nvPr>
        </p:nvSpPr>
        <p:spPr bwMode="auto">
          <a:xfrm>
            <a:off x="-479425" y="622300"/>
            <a:ext cx="7762875" cy="4368800"/>
          </a:xfrm>
          <a:prstGeom prst="rect">
            <a:avLst/>
          </a:prstGeom>
          <a:noFill/>
          <a:ln w="9525">
            <a:solidFill>
              <a:schemeClr val="bg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3"/>
          <p:cNvSpPr>
            <a:spLocks noGrp="1" noChangeArrowheads="1"/>
          </p:cNvSpPr>
          <p:nvPr>
            <p:ph type="body" sz="quarter" idx="3"/>
          </p:nvPr>
        </p:nvSpPr>
        <p:spPr bwMode="auto">
          <a:xfrm>
            <a:off x="550247" y="5335108"/>
            <a:ext cx="579307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127" name="Rectangle 7"/>
          <p:cNvSpPr>
            <a:spLocks noGrp="1" noChangeArrowheads="1"/>
          </p:cNvSpPr>
          <p:nvPr>
            <p:ph type="sldNum" sz="quarter" idx="5"/>
          </p:nvPr>
        </p:nvSpPr>
        <p:spPr bwMode="auto">
          <a:xfrm>
            <a:off x="6065982" y="9548213"/>
            <a:ext cx="53992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lvl1pPr algn="r">
              <a:defRPr sz="1200" b="0"/>
            </a:lvl1pPr>
          </a:lstStyle>
          <a:p>
            <a:fld id="{E3B01DAC-D590-46D6-B6AA-72315781EA05}" type="slidenum">
              <a:rPr lang="en-US"/>
            </a:fld>
            <a:endParaRPr lang="en-US" dirty="0"/>
          </a:p>
        </p:txBody>
      </p:sp>
      <p:sp>
        <p:nvSpPr>
          <p:cNvPr id="4" name="We at SAC give always 100% for our clients: Monday 15%; Tuesday 26%; Wednesday 18%; Thursday 32%; Friday 9%"/>
          <p:cNvSpPr/>
          <p:nvPr/>
        </p:nvSpPr>
        <p:spPr>
          <a:xfrm>
            <a:off x="1741488" y="1200150"/>
            <a:ext cx="3314700" cy="3234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notesStyle>
    <a:lvl1pPr algn="l" defTabSz="1087120" rtl="0" fontAlgn="base">
      <a:spcBef>
        <a:spcPct val="0"/>
      </a:spcBef>
      <a:spcAft>
        <a:spcPct val="0"/>
      </a:spcAft>
      <a:buClr>
        <a:schemeClr val="tx2"/>
      </a:buClr>
      <a:defRPr sz="1900" kern="1200">
        <a:solidFill>
          <a:schemeClr val="tx1"/>
        </a:solidFill>
        <a:latin typeface="Arial" panose="020B0604020202020204" pitchFamily="34" charset="0"/>
        <a:ea typeface="+mn-ea"/>
        <a:cs typeface="+mn-cs"/>
      </a:defRPr>
    </a:lvl1pPr>
    <a:lvl2pPr marL="142875" indent="-140970" algn="l" defTabSz="1087120" rtl="0" fontAlgn="base">
      <a:spcBef>
        <a:spcPct val="0"/>
      </a:spcBef>
      <a:spcAft>
        <a:spcPct val="0"/>
      </a:spcAft>
      <a:buClr>
        <a:schemeClr val="tx2"/>
      </a:buClr>
      <a:buSzPct val="120000"/>
      <a:buFont typeface="Arial" panose="020B0604020202020204" pitchFamily="34" charset="0"/>
      <a:buChar char="▪"/>
      <a:defRPr sz="1900" kern="1200">
        <a:solidFill>
          <a:schemeClr val="tx1"/>
        </a:solidFill>
        <a:latin typeface="Arial" panose="020B0604020202020204" pitchFamily="34" charset="0"/>
        <a:ea typeface="+mn-ea"/>
        <a:cs typeface="+mn-cs"/>
      </a:defRPr>
    </a:lvl2pPr>
    <a:lvl3pPr marL="364490" indent="-219710" algn="l" defTabSz="1087120" rtl="0" fontAlgn="base">
      <a:spcBef>
        <a:spcPct val="0"/>
      </a:spcBef>
      <a:spcAft>
        <a:spcPct val="0"/>
      </a:spcAft>
      <a:buClr>
        <a:schemeClr val="tx2"/>
      </a:buClr>
      <a:buSzPct val="120000"/>
      <a:buFont typeface="Arial" panose="020B0604020202020204" pitchFamily="34" charset="0"/>
      <a:buChar char="–"/>
      <a:defRPr sz="1900" kern="1200">
        <a:solidFill>
          <a:schemeClr val="tx1"/>
        </a:solidFill>
        <a:latin typeface="Arial" panose="020B0604020202020204" pitchFamily="34" charset="0"/>
        <a:ea typeface="+mn-ea"/>
        <a:cs typeface="+mn-cs"/>
      </a:defRPr>
    </a:lvl3pPr>
    <a:lvl4pPr marL="518795" indent="-152400" algn="l" defTabSz="1087120" rtl="0" fontAlgn="base">
      <a:spcBef>
        <a:spcPct val="0"/>
      </a:spcBef>
      <a:spcAft>
        <a:spcPct val="0"/>
      </a:spcAft>
      <a:buClr>
        <a:schemeClr val="tx2"/>
      </a:buClr>
      <a:buFont typeface="Arial" panose="020B0604020202020204" pitchFamily="34" charset="0"/>
      <a:buChar char="▫"/>
      <a:defRPr sz="1900" kern="1200">
        <a:solidFill>
          <a:schemeClr val="tx1"/>
        </a:solidFill>
        <a:latin typeface="Arial" panose="020B0604020202020204" pitchFamily="34" charset="0"/>
        <a:ea typeface="+mn-ea"/>
        <a:cs typeface="+mn-cs"/>
      </a:defRPr>
    </a:lvl4pPr>
    <a:lvl5pPr marL="659130" indent="-139065" algn="l" defTabSz="1087120" rtl="0" fontAlgn="base">
      <a:spcBef>
        <a:spcPct val="0"/>
      </a:spcBef>
      <a:spcAft>
        <a:spcPct val="0"/>
      </a:spcAft>
      <a:buClr>
        <a:schemeClr val="tx2"/>
      </a:buClr>
      <a:buSzPct val="89000"/>
      <a:buFont typeface="Arial" panose="020B0604020202020204" pitchFamily="34" charset="0"/>
      <a:buChar char="-"/>
      <a:defRPr sz="1900" kern="1200">
        <a:solidFill>
          <a:schemeClr val="tx1"/>
        </a:solidFill>
        <a:latin typeface="Arial" panose="020B0604020202020204" pitchFamily="34" charset="0"/>
        <a:ea typeface="+mn-ea"/>
        <a:cs typeface="+mn-cs"/>
      </a:defRPr>
    </a:lvl5pPr>
    <a:lvl6pPr marL="2776220" algn="l" defTabSz="1110615" rtl="0" eaLnBrk="1" latinLnBrk="0" hangingPunct="1">
      <a:defRPr sz="1500" kern="1200">
        <a:solidFill>
          <a:schemeClr val="tx1"/>
        </a:solidFill>
        <a:latin typeface="+mn-lt"/>
        <a:ea typeface="+mn-ea"/>
        <a:cs typeface="+mn-cs"/>
      </a:defRPr>
    </a:lvl6pPr>
    <a:lvl7pPr marL="3331845" algn="l" defTabSz="1110615" rtl="0" eaLnBrk="1" latinLnBrk="0" hangingPunct="1">
      <a:defRPr sz="1500" kern="1200">
        <a:solidFill>
          <a:schemeClr val="tx1"/>
        </a:solidFill>
        <a:latin typeface="+mn-lt"/>
        <a:ea typeface="+mn-ea"/>
        <a:cs typeface="+mn-cs"/>
      </a:defRPr>
    </a:lvl7pPr>
    <a:lvl8pPr marL="3886835" algn="l" defTabSz="1110615" rtl="0" eaLnBrk="1" latinLnBrk="0" hangingPunct="1">
      <a:defRPr sz="1500" kern="1200">
        <a:solidFill>
          <a:schemeClr val="tx1"/>
        </a:solidFill>
        <a:latin typeface="+mn-lt"/>
        <a:ea typeface="+mn-ea"/>
        <a:cs typeface="+mn-cs"/>
      </a:defRPr>
    </a:lvl8pPr>
    <a:lvl9pPr marL="4441825" algn="l" defTabSz="1110615"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microsoft.com/office/2007/relationships/hdphoto" Target="../media/image5.wdp"/><Relationship Id="rId8" Type="http://schemas.openxmlformats.org/officeDocument/2006/relationships/image" Target="../media/image4.jpeg"/><Relationship Id="rId7" Type="http://schemas.microsoft.com/office/2007/relationships/hdphoto" Target="../media/image3.wdp"/><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media/image1.emf"/><Relationship Id="rId3" Type="http://schemas.openxmlformats.org/officeDocument/2006/relationships/oleObject" Target="../embeddings/oleObject1.bin"/><Relationship Id="rId2" Type="http://schemas.openxmlformats.org/officeDocument/2006/relationships/tags" Target="../tags/tag1.xml"/><Relationship Id="rId15" Type="http://schemas.openxmlformats.org/officeDocument/2006/relationships/vmlDrawing" Target="../drawings/vmlDrawing1.vml"/><Relationship Id="rId14" Type="http://schemas.openxmlformats.org/officeDocument/2006/relationships/image" Target="../media/image10.png"/><Relationship Id="rId13" Type="http://schemas.microsoft.com/office/2007/relationships/hdphoto" Target="../media/image9.wdp"/><Relationship Id="rId12" Type="http://schemas.openxmlformats.org/officeDocument/2006/relationships/image" Target="../media/image8.jpeg"/><Relationship Id="rId11" Type="http://schemas.microsoft.com/office/2007/relationships/hdphoto" Target="../media/image7.wdp"/><Relationship Id="rId10"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6.png"/><Relationship Id="rId8" Type="http://schemas.microsoft.com/office/2007/relationships/hdphoto" Target="../media/image5.wdp"/><Relationship Id="rId7" Type="http://schemas.openxmlformats.org/officeDocument/2006/relationships/image" Target="../media/image4.jpeg"/><Relationship Id="rId6" Type="http://schemas.microsoft.com/office/2007/relationships/hdphoto" Target="../media/image3.wdp"/><Relationship Id="rId5" Type="http://schemas.openxmlformats.org/officeDocument/2006/relationships/image" Target="../media/image2.png"/><Relationship Id="rId4" Type="http://schemas.openxmlformats.org/officeDocument/2006/relationships/image" Target="../media/image11.emf"/><Relationship Id="rId3" Type="http://schemas.openxmlformats.org/officeDocument/2006/relationships/oleObject" Target="../embeddings/oleObject2.bin"/><Relationship Id="rId2" Type="http://schemas.openxmlformats.org/officeDocument/2006/relationships/tags" Target="../tags/tag3.xml"/><Relationship Id="rId13" Type="http://schemas.openxmlformats.org/officeDocument/2006/relationships/vmlDrawing" Target="../drawings/vmlDrawing2.vml"/><Relationship Id="rId12" Type="http://schemas.microsoft.com/office/2007/relationships/hdphoto" Target="../media/image9.wdp"/><Relationship Id="rId11" Type="http://schemas.openxmlformats.org/officeDocument/2006/relationships/image" Target="../media/image8.jpeg"/><Relationship Id="rId10" Type="http://schemas.microsoft.com/office/2007/relationships/hdphoto" Target="../media/image7.wd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11.emf"/><Relationship Id="rId3" Type="http://schemas.openxmlformats.org/officeDocument/2006/relationships/oleObject" Target="../embeddings/oleObject3.bin"/><Relationship Id="rId2" Type="http://schemas.openxmlformats.org/officeDocument/2006/relationships/tags" Target="../tags/tag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1"/>
          <a:ext cx="2159" cy="1620"/>
        </p:xfrm>
        <a:graphic>
          <a:graphicData uri="http://schemas.openxmlformats.org/presentationml/2006/ole">
            <mc:AlternateContent xmlns:mc="http://schemas.openxmlformats.org/markup-compatibility/2006">
              <mc:Choice xmlns:v="urn:schemas-microsoft-com:vml" Requires="v">
                <p:oleObj spid="_x0000_s3" name="think-cell Folie" r:id="rId3" imgW="8255" imgH="8255" progId="TCLayout.ActiveDocument.1">
                  <p:embed/>
                </p:oleObj>
              </mc:Choice>
              <mc:Fallback>
                <p:oleObj name="think-cell Folie" r:id="rId3" imgW="8255" imgH="8255" progId="TCLayout.ActiveDocument.1">
                  <p:embed/>
                  <p:pic>
                    <p:nvPicPr>
                      <p:cNvPr id="0" name="Picture 2"/>
                      <p:cNvPicPr/>
                      <p:nvPr/>
                    </p:nvPicPr>
                    <p:blipFill>
                      <a:blip r:embed="rId4"/>
                      <a:stretch>
                        <a:fillRect/>
                      </a:stretch>
                    </p:blipFill>
                    <p:spPr>
                      <a:xfrm>
                        <a:off x="2161" y="1621"/>
                        <a:ext cx="2159" cy="1620"/>
                      </a:xfrm>
                      <a:prstGeom prst="rect">
                        <a:avLst/>
                      </a:prstGeom>
                    </p:spPr>
                  </p:pic>
                </p:oleObj>
              </mc:Fallback>
            </mc:AlternateContent>
          </a:graphicData>
        </a:graphic>
      </p:graphicFrame>
      <p:sp>
        <p:nvSpPr>
          <p:cNvPr id="13314" name="Rectangle 1026"/>
          <p:cNvSpPr>
            <a:spLocks noGrp="1" noChangeArrowheads="1"/>
          </p:cNvSpPr>
          <p:nvPr>
            <p:ph type="ctrTitle" hasCustomPrompt="1"/>
          </p:nvPr>
        </p:nvSpPr>
        <p:spPr>
          <a:xfrm>
            <a:off x="3672861" y="1800000"/>
            <a:ext cx="7200000" cy="492443"/>
          </a:xfrm>
        </p:spPr>
        <p:txBody>
          <a:bodyPr anchor="t"/>
          <a:lstStyle>
            <a:lvl1pPr>
              <a:defRPr sz="3200" b="0"/>
            </a:lvl1pPr>
          </a:lstStyle>
          <a:p>
            <a:pPr lvl="0"/>
            <a:r>
              <a:rPr lang="en-US" noProof="0" dirty="0"/>
              <a:t>Click to edit Master title</a:t>
            </a:r>
            <a:endParaRPr lang="en-US" noProof="0" dirty="0"/>
          </a:p>
        </p:txBody>
      </p:sp>
      <p:sp>
        <p:nvSpPr>
          <p:cNvPr id="13315" name="Rectangle 1027"/>
          <p:cNvSpPr>
            <a:spLocks noGrp="1" noChangeArrowheads="1"/>
          </p:cNvSpPr>
          <p:nvPr>
            <p:ph type="subTitle" idx="1" hasCustomPrompt="1"/>
          </p:nvPr>
        </p:nvSpPr>
        <p:spPr>
          <a:xfrm>
            <a:off x="3672861" y="5364557"/>
            <a:ext cx="7200000" cy="430887"/>
          </a:xfrm>
        </p:spPr>
        <p:txBody>
          <a:bodyPr anchor="b">
            <a:spAutoFit/>
          </a:bodyPr>
          <a:lstStyle>
            <a:lvl1pPr>
              <a:defRPr sz="1400"/>
            </a:lvl1pPr>
          </a:lstStyle>
          <a:p>
            <a:pPr lvl="0"/>
            <a:r>
              <a:rPr lang="en-US" noProof="0" dirty="0"/>
              <a:t>[Subtitle]</a:t>
            </a:r>
            <a:br>
              <a:rPr lang="en-US" noProof="0" dirty="0"/>
            </a:br>
            <a:r>
              <a:rPr lang="en-US" noProof="0" dirty="0"/>
              <a:t>[Month and year]</a:t>
            </a:r>
            <a:endParaRPr lang="en-US" noProof="0" dirty="0"/>
          </a:p>
        </p:txBody>
      </p:sp>
      <p:sp>
        <p:nvSpPr>
          <p:cNvPr id="13422" name="Rectangle 1134"/>
          <p:cNvSpPr>
            <a:spLocks noChangeArrowheads="1"/>
          </p:cNvSpPr>
          <p:nvPr userDrawn="1"/>
        </p:nvSpPr>
        <p:spPr bwMode="gray">
          <a:xfrm>
            <a:off x="5" y="6430259"/>
            <a:ext cx="12190412" cy="429331"/>
          </a:xfrm>
          <a:prstGeom prst="rect">
            <a:avLst/>
          </a:prstGeom>
          <a:solidFill>
            <a:schemeClr val="accent1"/>
          </a:solidFill>
          <a:ln>
            <a:noFill/>
          </a:ln>
          <a:effectLst/>
        </p:spPr>
        <p:txBody>
          <a:bodyPr wrap="none" lIns="111053" tIns="55527" rIns="111053" bIns="55527" anchor="ctr"/>
          <a:lstStyle/>
          <a:p>
            <a:endParaRPr lang="en-US" dirty="0"/>
          </a:p>
        </p:txBody>
      </p:sp>
      <p:sp>
        <p:nvSpPr>
          <p:cNvPr id="19" name="Rectangle 1134"/>
          <p:cNvSpPr>
            <a:spLocks noChangeArrowheads="1"/>
          </p:cNvSpPr>
          <p:nvPr userDrawn="1"/>
        </p:nvSpPr>
        <p:spPr bwMode="gray">
          <a:xfrm>
            <a:off x="1" y="1093"/>
            <a:ext cx="12190413" cy="429331"/>
          </a:xfrm>
          <a:prstGeom prst="rect">
            <a:avLst/>
          </a:prstGeom>
          <a:solidFill>
            <a:schemeClr val="accent1"/>
          </a:solidFill>
          <a:ln>
            <a:noFill/>
          </a:ln>
          <a:effectLst/>
        </p:spPr>
        <p:txBody>
          <a:bodyPr wrap="none" lIns="111053" tIns="55527" rIns="111053" bIns="55527" anchor="ctr"/>
          <a:lstStyle/>
          <a:p>
            <a:endParaRPr lang="en-US" dirty="0"/>
          </a:p>
        </p:txBody>
      </p:sp>
      <p:sp>
        <p:nvSpPr>
          <p:cNvPr id="15" name="Disclaimer"/>
          <p:cNvSpPr>
            <a:spLocks noChangeArrowheads="1"/>
          </p:cNvSpPr>
          <p:nvPr userDrawn="1">
            <p:custDataLst>
              <p:tags r:id="rId5"/>
            </p:custDataLst>
          </p:nvPr>
        </p:nvSpPr>
        <p:spPr bwMode="auto">
          <a:xfrm>
            <a:off x="3672861" y="6012000"/>
            <a:ext cx="7200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977265" eaLnBrk="0" hangingPunct="0"/>
            <a:r>
              <a:rPr lang="en-US" sz="800" b="0" dirty="0"/>
              <a:t>CONFIDENTIAL AND PROPRIETARY</a:t>
            </a:r>
            <a:endParaRPr lang="en-US" sz="800" b="0" dirty="0"/>
          </a:p>
          <a:p>
            <a:pPr defTabSz="977265" eaLnBrk="0" hangingPunct="0"/>
            <a:r>
              <a:rPr lang="en-US" sz="800" b="0" dirty="0"/>
              <a:t>Any use of this material without specific permission of Stahl Automotive Consulting is strictly prohibited</a:t>
            </a:r>
            <a:endParaRPr lang="en-US" sz="800" b="0" dirty="0"/>
          </a:p>
        </p:txBody>
      </p:sp>
      <p:grpSp>
        <p:nvGrpSpPr>
          <p:cNvPr id="16" name="Group 3"/>
          <p:cNvGrpSpPr/>
          <p:nvPr userDrawn="1"/>
        </p:nvGrpSpPr>
        <p:grpSpPr>
          <a:xfrm>
            <a:off x="5787" y="435600"/>
            <a:ext cx="2246751" cy="5990400"/>
            <a:chOff x="5787" y="427544"/>
            <a:chExt cx="2197801" cy="5864053"/>
          </a:xfrm>
        </p:grpSpPr>
        <p:pic>
          <p:nvPicPr>
            <p:cNvPr id="17" name="Picture 6"/>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8" y="3360112"/>
              <a:ext cx="2196435"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userDrawn="1"/>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8" y="1893828"/>
              <a:ext cx="2197800"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8"/>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8" y="4826397"/>
              <a:ext cx="2197800"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9"/>
            <p:cNvPicPr>
              <a:picLocks noChangeAspect="1" noChangeArrowheads="1"/>
            </p:cNvPicPr>
            <p:nvPr userDrawn="1"/>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7" y="427544"/>
              <a:ext cx="2197800"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75213" name="Picture 77"/>
          <p:cNvPicPr>
            <a:picLocks noChangeAspect="1" noChangeArrowheads="1"/>
          </p:cNvPicPr>
          <p:nvPr userDrawn="1"/>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10030889" y="6465106"/>
            <a:ext cx="215952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2161" y="1621"/>
          <a:ext cx="2159" cy="1620"/>
        </p:xfrm>
        <a:graphic>
          <a:graphicData uri="http://schemas.openxmlformats.org/presentationml/2006/ole">
            <mc:AlternateContent xmlns:mc="http://schemas.openxmlformats.org/markup-compatibility/2006">
              <mc:Choice xmlns:v="urn:schemas-microsoft-com:vml" Requires="v">
                <p:oleObj spid="_x0000_s3" name="think-cell Folie" r:id="rId3" imgW="8255" imgH="8255" progId="TCLayout.ActiveDocument.1">
                  <p:embed/>
                </p:oleObj>
              </mc:Choice>
              <mc:Fallback>
                <p:oleObj name="think-cell Folie" r:id="rId3" imgW="8255" imgH="8255" progId="TCLayout.ActiveDocument.1">
                  <p:embed/>
                  <p:pic>
                    <p:nvPicPr>
                      <p:cNvPr id="0" name="Picture 2"/>
                      <p:cNvPicPr/>
                      <p:nvPr/>
                    </p:nvPicPr>
                    <p:blipFill>
                      <a:blip r:embed="rId4"/>
                      <a:stretch>
                        <a:fillRect/>
                      </a:stretch>
                    </p:blipFill>
                    <p:spPr>
                      <a:xfrm>
                        <a:off x="2161" y="1621"/>
                        <a:ext cx="2159" cy="1620"/>
                      </a:xfrm>
                      <a:prstGeom prst="rect">
                        <a:avLst/>
                      </a:prstGeom>
                    </p:spPr>
                  </p:pic>
                </p:oleObj>
              </mc:Fallback>
            </mc:AlternateContent>
          </a:graphicData>
        </a:graphic>
      </p:graphicFrame>
      <p:sp>
        <p:nvSpPr>
          <p:cNvPr id="4" name="Slide Number Placeholder 3"/>
          <p:cNvSpPr>
            <a:spLocks noGrp="1"/>
          </p:cNvSpPr>
          <p:nvPr>
            <p:ph type="sldNum" sz="quarter" idx="10"/>
          </p:nvPr>
        </p:nvSpPr>
        <p:spPr>
          <a:xfrm>
            <a:off x="11744842" y="6567966"/>
            <a:ext cx="265619" cy="155532"/>
          </a:xfrm>
        </p:spPr>
        <p:txBody>
          <a:bodyPr/>
          <a:lstStyle>
            <a:lvl1pPr>
              <a:defRPr/>
            </a:lvl1pPr>
          </a:lstStyle>
          <a:p>
            <a:fld id="{28BCB04E-36A7-492C-9E7B-961020CBD3BC}" type="slidenum">
              <a:rPr lang="en-US"/>
            </a:fld>
            <a:r>
              <a:rPr lang="en-US" dirty="0"/>
              <a:t> </a:t>
            </a:r>
            <a:endParaRPr lang="en-US" dirty="0"/>
          </a:p>
        </p:txBody>
      </p:sp>
      <p:sp>
        <p:nvSpPr>
          <p:cNvPr id="6" name="Rectangle 1134"/>
          <p:cNvSpPr>
            <a:spLocks noChangeArrowheads="1"/>
          </p:cNvSpPr>
          <p:nvPr userDrawn="1"/>
        </p:nvSpPr>
        <p:spPr bwMode="gray">
          <a:xfrm>
            <a:off x="1" y="1093"/>
            <a:ext cx="12190413" cy="429331"/>
          </a:xfrm>
          <a:prstGeom prst="rect">
            <a:avLst/>
          </a:prstGeom>
          <a:solidFill>
            <a:schemeClr val="accent1"/>
          </a:solidFill>
          <a:ln>
            <a:noFill/>
          </a:ln>
          <a:effectLst/>
        </p:spPr>
        <p:txBody>
          <a:bodyPr wrap="none" lIns="111053" tIns="55527" rIns="111053" bIns="55527" anchor="ctr"/>
          <a:lstStyle/>
          <a:p>
            <a:endParaRPr lang="en-US" dirty="0"/>
          </a:p>
        </p:txBody>
      </p:sp>
      <p:sp>
        <p:nvSpPr>
          <p:cNvPr id="12" name="TextBox 11"/>
          <p:cNvSpPr txBox="1"/>
          <p:nvPr userDrawn="1"/>
        </p:nvSpPr>
        <p:spPr>
          <a:xfrm>
            <a:off x="3672861" y="522000"/>
            <a:ext cx="8337600" cy="307777"/>
          </a:xfrm>
          <a:prstGeom prst="rect">
            <a:avLst/>
          </a:prstGeom>
          <a:noFill/>
          <a:ln w="19050">
            <a:noFill/>
            <a:miter lim="800000"/>
          </a:ln>
          <a:effectLst/>
        </p:spPr>
        <p:txBody>
          <a:bodyPr vert="horz" wrap="square" lIns="0" tIns="0" rIns="0" bIns="0" numCol="1" rtlCol="0" anchor="ctr" anchorCtr="0" compatLnSpc="1">
            <a:spAutoFit/>
          </a:bodyPr>
          <a:lstStyle/>
          <a:p>
            <a:pPr algn="l" defTabSz="1087120" rtl="0" fontAlgn="base">
              <a:spcBef>
                <a:spcPct val="0"/>
              </a:spcBef>
              <a:spcAft>
                <a:spcPct val="0"/>
              </a:spcAft>
            </a:pPr>
            <a:r>
              <a:rPr lang="en-US" sz="2000" b="1" kern="0" dirty="0">
                <a:solidFill>
                  <a:schemeClr val="tx2"/>
                </a:solidFill>
                <a:latin typeface="+mj-lt"/>
                <a:ea typeface="+mj-ea"/>
                <a:cs typeface="+mj-cs"/>
              </a:rPr>
              <a:t>Agenda</a:t>
            </a:r>
            <a:endParaRPr lang="en-US" sz="2000" b="1" kern="0" dirty="0">
              <a:solidFill>
                <a:schemeClr val="tx2"/>
              </a:solidFill>
              <a:latin typeface="+mj-lt"/>
              <a:ea typeface="+mj-ea"/>
              <a:cs typeface="+mj-cs"/>
            </a:endParaRPr>
          </a:p>
        </p:txBody>
      </p:sp>
      <p:grpSp>
        <p:nvGrpSpPr>
          <p:cNvPr id="13" name="Group 3"/>
          <p:cNvGrpSpPr/>
          <p:nvPr userDrawn="1"/>
        </p:nvGrpSpPr>
        <p:grpSpPr>
          <a:xfrm>
            <a:off x="5787" y="435600"/>
            <a:ext cx="2246751" cy="5990400"/>
            <a:chOff x="5787" y="427544"/>
            <a:chExt cx="2197801" cy="5864053"/>
          </a:xfrm>
        </p:grpSpPr>
        <p:pic>
          <p:nvPicPr>
            <p:cNvPr id="14" name="Picture 6"/>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8" y="3360112"/>
              <a:ext cx="2196435"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userDrawn="1"/>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8" y="1893828"/>
              <a:ext cx="2197800"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8" y="4826397"/>
              <a:ext cx="2197800"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userDrawn="1"/>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7" y="427544"/>
              <a:ext cx="2197800" cy="14652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0" name="think-cell Folie" r:id="rId3" imgW="8255" imgH="8255" progId="TCLayout.ActiveDocument.1">
                  <p:embed/>
                </p:oleObj>
              </mc:Choice>
              <mc:Fallback>
                <p:oleObj name="think-cell Folie" r:id="rId3" imgW="8255" imgH="8255" progId="TCLayout.ActiveDocument.1">
                  <p:embed/>
                  <p:pic>
                    <p:nvPicPr>
                      <p:cNvPr id="0" name="Objek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9A16519B-3A51-45F7-A889-F3C7AECFE8AC}" type="slidenum">
              <a:rPr lang="en-US" smtClean="0"/>
            </a:fld>
            <a:r>
              <a:rPr lang="en-US" dirty="0"/>
              <a:t> </a:t>
            </a:r>
            <a:endParaRPr lang="en-US" dirty="0"/>
          </a:p>
        </p:txBody>
      </p:sp>
      <p:sp>
        <p:nvSpPr>
          <p:cNvPr id="5" name="Titel 4"/>
          <p:cNvSpPr>
            <a:spLocks noGrp="1"/>
          </p:cNvSpPr>
          <p:nvPr>
            <p:ph type="title"/>
          </p:nvPr>
        </p:nvSpPr>
        <p:spPr/>
        <p:txBody>
          <a:bodyPr/>
          <a:lstStyle/>
          <a:p>
            <a:r>
              <a:rPr lang="de-DE"/>
              <a:t>Titelmasterformat durch Klicken bearbeiten</a:t>
            </a:r>
            <a:endParaRPr lang="en-US"/>
          </a:p>
        </p:txBody>
      </p:sp>
      <p:sp>
        <p:nvSpPr>
          <p:cNvPr id="10" name="Footer Placeholder"/>
          <p:cNvSpPr>
            <a:spLocks noGrp="1"/>
          </p:cNvSpPr>
          <p:nvPr>
            <p:ph type="ftr" sz="quarter" idx="3"/>
          </p:nvPr>
        </p:nvSpPr>
        <p:spPr>
          <a:xfrm>
            <a:off x="180405" y="6567068"/>
            <a:ext cx="9540000" cy="154800"/>
          </a:xfrm>
          <a:prstGeom prst="rect">
            <a:avLst/>
          </a:prstGeom>
        </p:spPr>
        <p:txBody>
          <a:bodyPr lIns="0" tIns="0" rIns="0" bIns="0" anchor="ctr" anchorCtr="0"/>
          <a:lstStyle>
            <a:lvl1pPr algn="l">
              <a:defRPr lang="en-US" altLang="zh-CN" sz="1000" b="0" i="0"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de-DE" dirty="0"/>
              <a:t>SOURCE: SAC</a:t>
            </a:r>
            <a:endParaRPr lang="de-DE"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vmlDrawing" Target="../drawings/vmlDrawing4.vml"/><Relationship Id="rId7" Type="http://schemas.openxmlformats.org/officeDocument/2006/relationships/tags" Target="../tags/tag6.x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tags" Target="../tags/tag5.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nvPr>
        </p:nvGraphicFramePr>
        <p:xfrm>
          <a:off x="2161" y="1623"/>
          <a:ext cx="2159" cy="1620"/>
        </p:xfrm>
        <a:graphic>
          <a:graphicData uri="http://schemas.openxmlformats.org/presentationml/2006/ole">
            <mc:AlternateContent xmlns:mc="http://schemas.openxmlformats.org/markup-compatibility/2006">
              <mc:Choice xmlns:v="urn:schemas-microsoft-com:vml" Requires="v">
                <p:oleObj spid="_x0000_s3" name="think-cell Folie" r:id="rId5" imgW="12700" imgH="12700" progId="TCLayout.ActiveDocument.1">
                  <p:embed/>
                </p:oleObj>
              </mc:Choice>
              <mc:Fallback>
                <p:oleObj name="think-cell Folie" r:id="rId5" imgW="12700" imgH="12700" progId="TCLayout.ActiveDocument.1">
                  <p:embed/>
                  <p:pic>
                    <p:nvPicPr>
                      <p:cNvPr id="0" name="Picture 2"/>
                      <p:cNvPicPr/>
                      <p:nvPr/>
                    </p:nvPicPr>
                    <p:blipFill>
                      <a:blip r:embed="rId6"/>
                      <a:stretch>
                        <a:fillRect/>
                      </a:stretch>
                    </p:blipFill>
                    <p:spPr>
                      <a:xfrm>
                        <a:off x="2161" y="1623"/>
                        <a:ext cx="2159" cy="1620"/>
                      </a:xfrm>
                      <a:prstGeom prst="rect">
                        <a:avLst/>
                      </a:prstGeom>
                    </p:spPr>
                  </p:pic>
                </p:oleObj>
              </mc:Fallback>
            </mc:AlternateContent>
          </a:graphicData>
        </a:graphic>
      </p:graphicFrame>
      <p:sp>
        <p:nvSpPr>
          <p:cNvPr id="17" name="Rectangle 1134"/>
          <p:cNvSpPr>
            <a:spLocks noChangeArrowheads="1"/>
          </p:cNvSpPr>
          <p:nvPr userDrawn="1"/>
        </p:nvSpPr>
        <p:spPr bwMode="gray">
          <a:xfrm>
            <a:off x="5" y="6430259"/>
            <a:ext cx="12190412" cy="429331"/>
          </a:xfrm>
          <a:prstGeom prst="rect">
            <a:avLst/>
          </a:prstGeom>
          <a:solidFill>
            <a:schemeClr val="accent1"/>
          </a:solidFill>
          <a:ln>
            <a:noFill/>
          </a:ln>
          <a:effectLst/>
        </p:spPr>
        <p:txBody>
          <a:bodyPr wrap="none" lIns="111053" tIns="55527" rIns="111053" bIns="55527" anchor="ctr"/>
          <a:lstStyle/>
          <a:p>
            <a:endParaRPr lang="en-US" dirty="0"/>
          </a:p>
        </p:txBody>
      </p:sp>
      <p:sp>
        <p:nvSpPr>
          <p:cNvPr id="1026" name="Slide Title"/>
          <p:cNvSpPr>
            <a:spLocks noGrp="1" noChangeArrowheads="1"/>
          </p:cNvSpPr>
          <p:nvPr>
            <p:ph type="title"/>
          </p:nvPr>
        </p:nvSpPr>
        <p:spPr bwMode="auto">
          <a:xfrm>
            <a:off x="180406" y="396000"/>
            <a:ext cx="118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lvl="0"/>
            <a:r>
              <a:rPr lang="en-US" dirty="0"/>
              <a:t>Click to edit Master title style</a:t>
            </a:r>
            <a:endParaRPr lang="en-US" dirty="0"/>
          </a:p>
        </p:txBody>
      </p:sp>
      <p:sp>
        <p:nvSpPr>
          <p:cNvPr id="1098" name="SlideLogoText"/>
          <p:cNvSpPr>
            <a:spLocks noChangeArrowheads="1"/>
          </p:cNvSpPr>
          <p:nvPr>
            <p:custDataLst>
              <p:tags r:id="rId7"/>
            </p:custDataLst>
          </p:nvPr>
        </p:nvSpPr>
        <p:spPr bwMode="auto">
          <a:xfrm>
            <a:off x="9900000" y="6567980"/>
            <a:ext cx="17584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87120"/>
            <a:r>
              <a:rPr lang="en-US" sz="1000" b="1" dirty="0">
                <a:solidFill>
                  <a:schemeClr val="bg1"/>
                </a:solidFill>
              </a:rPr>
              <a:t>Stahl Automotive Consulting</a:t>
            </a:r>
            <a:endParaRPr lang="en-US" sz="1000" b="1" dirty="0">
              <a:solidFill>
                <a:schemeClr val="bg1"/>
              </a:solidFill>
            </a:endParaRPr>
          </a:p>
        </p:txBody>
      </p:sp>
      <p:sp>
        <p:nvSpPr>
          <p:cNvPr id="1304" name="Rectangle 280"/>
          <p:cNvSpPr>
            <a:spLocks noGrp="1" noChangeArrowheads="1"/>
          </p:cNvSpPr>
          <p:nvPr>
            <p:ph type="sldNum" sz="quarter" idx="4"/>
          </p:nvPr>
        </p:nvSpPr>
        <p:spPr bwMode="auto">
          <a:xfrm>
            <a:off x="11650006" y="6567158"/>
            <a:ext cx="360000" cy="15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lstStyle>
            <a:lvl1pPr algn="r">
              <a:defRPr sz="1000" b="1">
                <a:solidFill>
                  <a:schemeClr val="bg1"/>
                </a:solidFill>
              </a:defRPr>
            </a:lvl1pPr>
          </a:lstStyle>
          <a:p>
            <a:fld id="{9A16519B-3A51-45F7-A889-F3C7AECFE8AC}" type="slidenum">
              <a:rPr lang="en-US" smtClean="0"/>
            </a:fld>
            <a:r>
              <a:rPr lang="en-US"/>
              <a:t> </a:t>
            </a:r>
            <a:endParaRPr lang="en-US" dirty="0"/>
          </a:p>
        </p:txBody>
      </p:sp>
      <p:sp>
        <p:nvSpPr>
          <p:cNvPr id="1310" name="Rectangle 286"/>
          <p:cNvSpPr>
            <a:spLocks noGrp="1" noChangeArrowheads="1"/>
          </p:cNvSpPr>
          <p:nvPr>
            <p:ph type="body" idx="1"/>
          </p:nvPr>
        </p:nvSpPr>
        <p:spPr bwMode="auto">
          <a:xfrm>
            <a:off x="180406" y="1080000"/>
            <a:ext cx="118296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no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1087120" rtl="0" fontAlgn="base">
        <a:spcBef>
          <a:spcPct val="0"/>
        </a:spcBef>
        <a:spcAft>
          <a:spcPct val="0"/>
        </a:spcAft>
        <a:defRPr sz="2000" b="1">
          <a:solidFill>
            <a:schemeClr val="tx2"/>
          </a:solidFill>
          <a:latin typeface="+mj-lt"/>
          <a:ea typeface="+mj-ea"/>
          <a:cs typeface="+mj-cs"/>
        </a:defRPr>
      </a:lvl1pPr>
      <a:lvl2pPr algn="l" defTabSz="1087120" rtl="0" fontAlgn="base">
        <a:spcBef>
          <a:spcPct val="0"/>
        </a:spcBef>
        <a:spcAft>
          <a:spcPct val="0"/>
        </a:spcAft>
        <a:defRPr sz="2300" b="1">
          <a:solidFill>
            <a:schemeClr val="tx2"/>
          </a:solidFill>
          <a:latin typeface="Arial" panose="020B0604020202020204" pitchFamily="34" charset="0"/>
        </a:defRPr>
      </a:lvl2pPr>
      <a:lvl3pPr algn="l" defTabSz="1087120" rtl="0" fontAlgn="base">
        <a:spcBef>
          <a:spcPct val="0"/>
        </a:spcBef>
        <a:spcAft>
          <a:spcPct val="0"/>
        </a:spcAft>
        <a:defRPr sz="2300" b="1">
          <a:solidFill>
            <a:schemeClr val="tx2"/>
          </a:solidFill>
          <a:latin typeface="Arial" panose="020B0604020202020204" pitchFamily="34" charset="0"/>
        </a:defRPr>
      </a:lvl3pPr>
      <a:lvl4pPr algn="l" defTabSz="1087120" rtl="0" fontAlgn="base">
        <a:spcBef>
          <a:spcPct val="0"/>
        </a:spcBef>
        <a:spcAft>
          <a:spcPct val="0"/>
        </a:spcAft>
        <a:defRPr sz="2300" b="1">
          <a:solidFill>
            <a:schemeClr val="tx2"/>
          </a:solidFill>
          <a:latin typeface="Arial" panose="020B0604020202020204" pitchFamily="34" charset="0"/>
        </a:defRPr>
      </a:lvl4pPr>
      <a:lvl5pPr algn="l" defTabSz="1087120" rtl="0" fontAlgn="base">
        <a:spcBef>
          <a:spcPct val="0"/>
        </a:spcBef>
        <a:spcAft>
          <a:spcPct val="0"/>
        </a:spcAft>
        <a:defRPr sz="2300" b="1">
          <a:solidFill>
            <a:schemeClr val="tx2"/>
          </a:solidFill>
          <a:latin typeface="Arial" panose="020B0604020202020204" pitchFamily="34" charset="0"/>
        </a:defRPr>
      </a:lvl5pPr>
      <a:lvl6pPr marL="554990" algn="l" defTabSz="1087120" rtl="0" fontAlgn="base">
        <a:spcBef>
          <a:spcPct val="0"/>
        </a:spcBef>
        <a:spcAft>
          <a:spcPct val="0"/>
        </a:spcAft>
        <a:defRPr sz="2300" b="1">
          <a:solidFill>
            <a:schemeClr val="tx2"/>
          </a:solidFill>
          <a:latin typeface="Arial" panose="020B0604020202020204" pitchFamily="34" charset="0"/>
        </a:defRPr>
      </a:lvl6pPr>
      <a:lvl7pPr marL="1110615" algn="l" defTabSz="1087120" rtl="0" fontAlgn="base">
        <a:spcBef>
          <a:spcPct val="0"/>
        </a:spcBef>
        <a:spcAft>
          <a:spcPct val="0"/>
        </a:spcAft>
        <a:defRPr sz="2300" b="1">
          <a:solidFill>
            <a:schemeClr val="tx2"/>
          </a:solidFill>
          <a:latin typeface="Arial" panose="020B0604020202020204" pitchFamily="34" charset="0"/>
        </a:defRPr>
      </a:lvl7pPr>
      <a:lvl8pPr marL="1665605" algn="l" defTabSz="1087120" rtl="0" fontAlgn="base">
        <a:spcBef>
          <a:spcPct val="0"/>
        </a:spcBef>
        <a:spcAft>
          <a:spcPct val="0"/>
        </a:spcAft>
        <a:defRPr sz="2300" b="1">
          <a:solidFill>
            <a:schemeClr val="tx2"/>
          </a:solidFill>
          <a:latin typeface="Arial" panose="020B0604020202020204" pitchFamily="34" charset="0"/>
        </a:defRPr>
      </a:lvl8pPr>
      <a:lvl9pPr marL="2221230" algn="l" defTabSz="1087120" rtl="0" fontAlgn="base">
        <a:spcBef>
          <a:spcPct val="0"/>
        </a:spcBef>
        <a:spcAft>
          <a:spcPct val="0"/>
        </a:spcAft>
        <a:defRPr sz="2300" b="1">
          <a:solidFill>
            <a:schemeClr val="tx2"/>
          </a:solidFill>
          <a:latin typeface="Arial" panose="020B0604020202020204" pitchFamily="34" charset="0"/>
        </a:defRPr>
      </a:lvl9pPr>
    </p:titleStyle>
    <p:bodyStyle>
      <a:lvl1pPr algn="l" defTabSz="1087120" rtl="0" fontAlgn="base">
        <a:spcBef>
          <a:spcPct val="0"/>
        </a:spcBef>
        <a:spcAft>
          <a:spcPct val="0"/>
        </a:spcAft>
        <a:buClr>
          <a:schemeClr val="tx2"/>
        </a:buClr>
        <a:defRPr sz="1600">
          <a:solidFill>
            <a:schemeClr val="tx1"/>
          </a:solidFill>
          <a:latin typeface="+mn-lt"/>
          <a:ea typeface="+mn-ea"/>
          <a:cs typeface="+mn-cs"/>
        </a:defRPr>
      </a:lvl1pPr>
      <a:lvl2pPr marL="179705" indent="-179705" algn="l" defTabSz="1087120" rtl="0" fontAlgn="base">
        <a:spcBef>
          <a:spcPct val="0"/>
        </a:spcBef>
        <a:spcAft>
          <a:spcPct val="0"/>
        </a:spcAft>
        <a:buClrTx/>
        <a:buSzPct val="125000"/>
        <a:buFont typeface="Arial" panose="020B0604020202020204" pitchFamily="34" charset="0"/>
        <a:buChar char="▪"/>
        <a:defRPr sz="1600">
          <a:solidFill>
            <a:schemeClr val="tx1"/>
          </a:solidFill>
          <a:latin typeface="+mn-lt"/>
        </a:defRPr>
      </a:lvl2pPr>
      <a:lvl3pPr marL="360045" indent="-179705" algn="l" defTabSz="1087120" rtl="0" fontAlgn="base">
        <a:spcBef>
          <a:spcPct val="0"/>
        </a:spcBef>
        <a:spcAft>
          <a:spcPct val="0"/>
        </a:spcAft>
        <a:buClrTx/>
        <a:buSzPct val="120000"/>
        <a:buFont typeface="Arial" panose="020B0604020202020204" pitchFamily="34" charset="0"/>
        <a:buChar char="–"/>
        <a:defRPr sz="1600">
          <a:solidFill>
            <a:schemeClr val="tx1"/>
          </a:solidFill>
          <a:latin typeface="+mn-lt"/>
        </a:defRPr>
      </a:lvl3pPr>
      <a:lvl4pPr marL="539750" indent="-179705" algn="l" defTabSz="1087120" rtl="0" fontAlgn="base">
        <a:spcBef>
          <a:spcPct val="0"/>
        </a:spcBef>
        <a:spcAft>
          <a:spcPct val="0"/>
        </a:spcAft>
        <a:buClrTx/>
        <a:buSzPct val="120000"/>
        <a:buFont typeface="Arial" panose="020B0604020202020204" pitchFamily="34" charset="0"/>
        <a:buChar char="▫"/>
        <a:defRPr sz="1600">
          <a:solidFill>
            <a:schemeClr val="tx1"/>
          </a:solidFill>
          <a:latin typeface="+mn-lt"/>
        </a:defRPr>
      </a:lvl4pPr>
      <a:lvl5pPr marL="720090" indent="-179705" algn="l" defTabSz="1087120" rtl="0" fontAlgn="base">
        <a:spcBef>
          <a:spcPct val="0"/>
        </a:spcBef>
        <a:spcAft>
          <a:spcPct val="0"/>
        </a:spcAft>
        <a:buClrTx/>
        <a:buSzPct val="89000"/>
        <a:buFont typeface="Arial" panose="020B0604020202020204" pitchFamily="34" charset="0"/>
        <a:buChar char="-"/>
        <a:defRPr sz="1600">
          <a:solidFill>
            <a:schemeClr val="tx1"/>
          </a:solidFill>
          <a:latin typeface="+mn-lt"/>
        </a:defRPr>
      </a:lvl5pPr>
      <a:lvl6pPr marL="1461135" indent="-158115" algn="l" defTabSz="1087120" rtl="0" fontAlgn="base">
        <a:spcBef>
          <a:spcPct val="0"/>
        </a:spcBef>
        <a:spcAft>
          <a:spcPct val="0"/>
        </a:spcAft>
        <a:buClr>
          <a:schemeClr val="tx2"/>
        </a:buClr>
        <a:buSzPct val="89000"/>
        <a:buFont typeface="Arial" panose="020B0604020202020204" pitchFamily="34" charset="0"/>
        <a:buChar char="-"/>
        <a:defRPr sz="1900">
          <a:solidFill>
            <a:schemeClr val="tx1"/>
          </a:solidFill>
          <a:latin typeface="+mn-lt"/>
        </a:defRPr>
      </a:lvl6pPr>
      <a:lvl7pPr marL="2016760" indent="-158115" algn="l" defTabSz="1087120" rtl="0" fontAlgn="base">
        <a:spcBef>
          <a:spcPct val="0"/>
        </a:spcBef>
        <a:spcAft>
          <a:spcPct val="0"/>
        </a:spcAft>
        <a:buClr>
          <a:schemeClr val="tx2"/>
        </a:buClr>
        <a:buSzPct val="89000"/>
        <a:buFont typeface="Arial" panose="020B0604020202020204" pitchFamily="34" charset="0"/>
        <a:buChar char="-"/>
        <a:defRPr sz="1900">
          <a:solidFill>
            <a:schemeClr val="tx1"/>
          </a:solidFill>
          <a:latin typeface="+mn-lt"/>
        </a:defRPr>
      </a:lvl7pPr>
      <a:lvl8pPr marL="2571750" indent="-158115" algn="l" defTabSz="1087120" rtl="0" fontAlgn="base">
        <a:spcBef>
          <a:spcPct val="0"/>
        </a:spcBef>
        <a:spcAft>
          <a:spcPct val="0"/>
        </a:spcAft>
        <a:buClr>
          <a:schemeClr val="tx2"/>
        </a:buClr>
        <a:buSzPct val="89000"/>
        <a:buFont typeface="Arial" panose="020B0604020202020204" pitchFamily="34" charset="0"/>
        <a:buChar char="-"/>
        <a:defRPr sz="1900">
          <a:solidFill>
            <a:schemeClr val="tx1"/>
          </a:solidFill>
          <a:latin typeface="+mn-lt"/>
        </a:defRPr>
      </a:lvl8pPr>
      <a:lvl9pPr marL="3127375" indent="-158115" algn="l" defTabSz="1087120" rtl="0" fontAlgn="base">
        <a:spcBef>
          <a:spcPct val="0"/>
        </a:spcBef>
        <a:spcAft>
          <a:spcPct val="0"/>
        </a:spcAft>
        <a:buClr>
          <a:schemeClr val="tx2"/>
        </a:buClr>
        <a:buSzPct val="89000"/>
        <a:buFont typeface="Arial" panose="020B0604020202020204" pitchFamily="34" charset="0"/>
        <a:buChar char="-"/>
        <a:defRPr sz="1900">
          <a:solidFill>
            <a:schemeClr val="tx1"/>
          </a:solidFill>
          <a:latin typeface="+mn-lt"/>
        </a:defRPr>
      </a:lvl9pPr>
    </p:bodyStyle>
    <p:otherStyle>
      <a:defPPr>
        <a:defRPr lang="en-US"/>
      </a:defPPr>
      <a:lvl1pPr marL="0" algn="l" defTabSz="1110615" rtl="0" eaLnBrk="1" latinLnBrk="0" hangingPunct="1">
        <a:defRPr sz="2200" kern="1200">
          <a:solidFill>
            <a:schemeClr val="tx1"/>
          </a:solidFill>
          <a:latin typeface="+mn-lt"/>
          <a:ea typeface="+mn-ea"/>
          <a:cs typeface="+mn-cs"/>
        </a:defRPr>
      </a:lvl1pPr>
      <a:lvl2pPr marL="554990" algn="l" defTabSz="1110615" rtl="0" eaLnBrk="1" latinLnBrk="0" hangingPunct="1">
        <a:defRPr sz="2200" kern="1200">
          <a:solidFill>
            <a:schemeClr val="tx1"/>
          </a:solidFill>
          <a:latin typeface="+mn-lt"/>
          <a:ea typeface="+mn-ea"/>
          <a:cs typeface="+mn-cs"/>
        </a:defRPr>
      </a:lvl2pPr>
      <a:lvl3pPr marL="1110615" algn="l" defTabSz="1110615" rtl="0" eaLnBrk="1" latinLnBrk="0" hangingPunct="1">
        <a:defRPr sz="2200" kern="1200">
          <a:solidFill>
            <a:schemeClr val="tx1"/>
          </a:solidFill>
          <a:latin typeface="+mn-lt"/>
          <a:ea typeface="+mn-ea"/>
          <a:cs typeface="+mn-cs"/>
        </a:defRPr>
      </a:lvl3pPr>
      <a:lvl4pPr marL="1665605" algn="l" defTabSz="1110615" rtl="0" eaLnBrk="1" latinLnBrk="0" hangingPunct="1">
        <a:defRPr sz="2200" kern="1200">
          <a:solidFill>
            <a:schemeClr val="tx1"/>
          </a:solidFill>
          <a:latin typeface="+mn-lt"/>
          <a:ea typeface="+mn-ea"/>
          <a:cs typeface="+mn-cs"/>
        </a:defRPr>
      </a:lvl4pPr>
      <a:lvl5pPr marL="2221230" algn="l" defTabSz="1110615" rtl="0" eaLnBrk="1" latinLnBrk="0" hangingPunct="1">
        <a:defRPr sz="2200" kern="1200">
          <a:solidFill>
            <a:schemeClr val="tx1"/>
          </a:solidFill>
          <a:latin typeface="+mn-lt"/>
          <a:ea typeface="+mn-ea"/>
          <a:cs typeface="+mn-cs"/>
        </a:defRPr>
      </a:lvl5pPr>
      <a:lvl6pPr marL="2776220" algn="l" defTabSz="1110615" rtl="0" eaLnBrk="1" latinLnBrk="0" hangingPunct="1">
        <a:defRPr sz="2200" kern="1200">
          <a:solidFill>
            <a:schemeClr val="tx1"/>
          </a:solidFill>
          <a:latin typeface="+mn-lt"/>
          <a:ea typeface="+mn-ea"/>
          <a:cs typeface="+mn-cs"/>
        </a:defRPr>
      </a:lvl6pPr>
      <a:lvl7pPr marL="3331845" algn="l" defTabSz="1110615" rtl="0" eaLnBrk="1" latinLnBrk="0" hangingPunct="1">
        <a:defRPr sz="2200" kern="1200">
          <a:solidFill>
            <a:schemeClr val="tx1"/>
          </a:solidFill>
          <a:latin typeface="+mn-lt"/>
          <a:ea typeface="+mn-ea"/>
          <a:cs typeface="+mn-cs"/>
        </a:defRPr>
      </a:lvl7pPr>
      <a:lvl8pPr marL="3886835" algn="l" defTabSz="1110615" rtl="0" eaLnBrk="1" latinLnBrk="0" hangingPunct="1">
        <a:defRPr sz="2200" kern="1200">
          <a:solidFill>
            <a:schemeClr val="tx1"/>
          </a:solidFill>
          <a:latin typeface="+mn-lt"/>
          <a:ea typeface="+mn-ea"/>
          <a:cs typeface="+mn-cs"/>
        </a:defRPr>
      </a:lvl8pPr>
      <a:lvl9pPr marL="4441825" algn="l" defTabSz="111061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A16519B-3A51-45F7-A889-F3C7AECFE8AC}" type="slidenum">
              <a:rPr lang="en-US" smtClean="0"/>
            </a:fld>
            <a:r>
              <a:rPr lang="en-US"/>
              <a:t> </a:t>
            </a:r>
            <a:endParaRPr lang="en-US" dirty="0"/>
          </a:p>
        </p:txBody>
      </p:sp>
      <p:sp>
        <p:nvSpPr>
          <p:cNvPr id="3" name="Titel 2"/>
          <p:cNvSpPr>
            <a:spLocks noGrp="1"/>
          </p:cNvSpPr>
          <p:nvPr>
            <p:ph type="title"/>
          </p:nvPr>
        </p:nvSpPr>
        <p:spPr/>
        <p:txBody>
          <a:bodyPr/>
          <a:lstStyle/>
          <a:p>
            <a:endParaRPr lang="de-DE"/>
          </a:p>
        </p:txBody>
      </p:sp>
      <p:sp>
        <p:nvSpPr>
          <p:cNvPr id="4" name="Fußzeilenplatzhalter 3"/>
          <p:cNvSpPr>
            <a:spLocks noGrp="1"/>
          </p:cNvSpPr>
          <p:nvPr>
            <p:ph type="ftr" sz="quarter" idx="3"/>
          </p:nvPr>
        </p:nvSpPr>
        <p:spPr/>
        <p:txBody>
          <a:bodyPr/>
          <a:lstStyle/>
          <a:p>
            <a:r>
              <a:rPr lang="de-DE"/>
              <a:t>SOURCE: SAC</a:t>
            </a:r>
            <a:endParaRPr lang="de-DE" dirty="0"/>
          </a:p>
        </p:txBody>
      </p:sp>
      <p:grpSp>
        <p:nvGrpSpPr>
          <p:cNvPr id="5" name="Group 42"/>
          <p:cNvGrpSpPr/>
          <p:nvPr/>
        </p:nvGrpSpPr>
        <p:grpSpPr>
          <a:xfrm>
            <a:off x="11207606" y="18000"/>
            <a:ext cx="802400" cy="212366"/>
            <a:chOff x="7935200" y="285750"/>
            <a:chExt cx="802400" cy="212366"/>
          </a:xfrm>
        </p:grpSpPr>
        <p:sp>
          <p:nvSpPr>
            <p:cNvPr id="6" name="StickerRectangle"/>
            <p:cNvSpPr>
              <a:spLocks noChangeArrowheads="1"/>
            </p:cNvSpPr>
            <p:nvPr/>
          </p:nvSpPr>
          <p:spPr bwMode="auto">
            <a:xfrm>
              <a:off x="7935200" y="285750"/>
              <a:ext cx="80240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b="0" dirty="0">
                  <a:solidFill>
                    <a:srgbClr val="808080"/>
                  </a:solidFill>
                  <a:latin typeface="+mn-lt"/>
                </a:rPr>
                <a:t>SERVICES</a:t>
              </a:r>
              <a:endParaRPr lang="en-US" sz="1200" b="0" dirty="0">
                <a:solidFill>
                  <a:srgbClr val="808080"/>
                </a:solidFill>
                <a:latin typeface="+mn-lt"/>
              </a:endParaRPr>
            </a:p>
          </p:txBody>
        </p:sp>
        <p:cxnSp>
          <p:nvCxnSpPr>
            <p:cNvPr id="7" name="AutoShape 31"/>
            <p:cNvCxnSpPr>
              <a:cxnSpLocks noChangeShapeType="1"/>
              <a:stCxn id="6" idx="2"/>
              <a:endCxn id="6" idx="4"/>
            </p:cNvCxnSpPr>
            <p:nvPr/>
          </p:nvCxnSpPr>
          <p:spPr bwMode="auto">
            <a:xfrm>
              <a:off x="793520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 name="AutoShape 32"/>
            <p:cNvCxnSpPr>
              <a:cxnSpLocks noChangeShapeType="1"/>
              <a:stCxn id="6" idx="4"/>
              <a:endCxn id="6" idx="6"/>
            </p:cNvCxnSpPr>
            <p:nvPr/>
          </p:nvCxnSpPr>
          <p:spPr bwMode="auto">
            <a:xfrm>
              <a:off x="7935200" y="498116"/>
              <a:ext cx="802400"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pic>
        <p:nvPicPr>
          <p:cNvPr id="10" name="Picture 9"/>
          <p:cNvPicPr>
            <a:picLocks noChangeAspect="1"/>
          </p:cNvPicPr>
          <p:nvPr/>
        </p:nvPicPr>
        <p:blipFill>
          <a:blip r:embed="rId1"/>
          <a:stretch>
            <a:fillRect/>
          </a:stretch>
        </p:blipFill>
        <p:spPr>
          <a:xfrm>
            <a:off x="849651" y="490444"/>
            <a:ext cx="10321777" cy="5878698"/>
          </a:xfrm>
          <a:prstGeom prst="rect">
            <a:avLst/>
          </a:prstGeom>
        </p:spPr>
      </p:pic>
      <p:sp>
        <p:nvSpPr>
          <p:cNvPr id="11" name="Rechteck 13"/>
          <p:cNvSpPr/>
          <p:nvPr/>
        </p:nvSpPr>
        <p:spPr bwMode="auto">
          <a:xfrm>
            <a:off x="951057" y="549888"/>
            <a:ext cx="6104032" cy="41294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pPr algn="ctr" defTabSz="1110615"/>
            <a:r>
              <a:rPr lang="en-US" sz="1100" b="0" dirty="0"/>
              <a:t>Additive Manufacturing</a:t>
            </a:r>
            <a:endParaRPr lang="de-DE" sz="1600" b="0" dirty="0"/>
          </a:p>
        </p:txBody>
      </p:sp>
      <p:sp>
        <p:nvSpPr>
          <p:cNvPr id="12" name="Rechteck 13"/>
          <p:cNvSpPr/>
          <p:nvPr/>
        </p:nvSpPr>
        <p:spPr bwMode="auto">
          <a:xfrm>
            <a:off x="951057" y="4064490"/>
            <a:ext cx="11162618" cy="78061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pPr defTabSz="1110615"/>
            <a:r>
              <a:rPr lang="en-US" sz="1100" b="0" dirty="0"/>
              <a:t>Additive manufacturing technologies have rapidly evolved and now represent an alternative to traditional manufacturing methods in certain areas, even for larger quantities. SAC analyzes cost developments for companies, evaluates potential sales markets, and identifies suitable business models.</a:t>
            </a:r>
            <a:endParaRPr lang="de-DE" sz="1600" b="0" dirty="0"/>
          </a:p>
        </p:txBody>
      </p:sp>
      <p:sp>
        <p:nvSpPr>
          <p:cNvPr id="13" name="Rechteck 13"/>
          <p:cNvSpPr/>
          <p:nvPr/>
        </p:nvSpPr>
        <p:spPr bwMode="auto">
          <a:xfrm>
            <a:off x="951057" y="4918861"/>
            <a:ext cx="8492020" cy="1381203"/>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pPr defTabSz="1110615"/>
            <a:r>
              <a:rPr lang="en-US" sz="1100" dirty="0"/>
              <a:t>Project example</a:t>
            </a:r>
            <a:endParaRPr lang="en-US" sz="1100" dirty="0"/>
          </a:p>
          <a:p>
            <a:pPr defTabSz="1110615"/>
            <a:endParaRPr lang="en-US" sz="1100" dirty="0"/>
          </a:p>
          <a:p>
            <a:pPr marL="171450" indent="-171450" defTabSz="1110615">
              <a:buFont typeface="Wingdings" panose="05000000000000000000" pitchFamily="2" charset="2"/>
              <a:buChar char="§"/>
            </a:pPr>
            <a:r>
              <a:rPr lang="en-US" sz="1100" b="0" dirty="0"/>
              <a:t>Client: Producer of additive vehicle parts</a:t>
            </a:r>
            <a:endParaRPr lang="en-US" sz="1100" b="0" dirty="0"/>
          </a:p>
          <a:p>
            <a:pPr marL="171450" indent="-171450" defTabSz="1110615">
              <a:buFont typeface="Wingdings" panose="05000000000000000000" pitchFamily="2" charset="2"/>
              <a:buChar char="§"/>
            </a:pPr>
            <a:r>
              <a:rPr lang="en-US" sz="1100" b="0" dirty="0"/>
              <a:t>Analysis of cost development</a:t>
            </a:r>
            <a:endParaRPr lang="en-US" sz="1100" b="0" dirty="0"/>
          </a:p>
          <a:p>
            <a:pPr marL="171450" indent="-171450" defTabSz="1110615">
              <a:buFont typeface="Wingdings" panose="05000000000000000000" pitchFamily="2" charset="2"/>
              <a:buChar char="§"/>
            </a:pPr>
            <a:r>
              <a:rPr lang="en-US" sz="1100" b="0" dirty="0"/>
              <a:t>Assessment of market potential for additive manufacturing in other industries</a:t>
            </a:r>
            <a:endParaRPr lang="de-DE" sz="16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A16519B-3A51-45F7-A889-F3C7AECFE8AC}" type="slidenum">
              <a:rPr lang="en-US" smtClean="0"/>
            </a:fld>
            <a:r>
              <a:rPr lang="en-US"/>
              <a:t> </a:t>
            </a:r>
            <a:endParaRPr lang="en-US" dirty="0"/>
          </a:p>
        </p:txBody>
      </p:sp>
      <p:sp>
        <p:nvSpPr>
          <p:cNvPr id="3" name="Titel 2"/>
          <p:cNvSpPr>
            <a:spLocks noGrp="1"/>
          </p:cNvSpPr>
          <p:nvPr>
            <p:ph type="title"/>
          </p:nvPr>
        </p:nvSpPr>
        <p:spPr/>
        <p:txBody>
          <a:bodyPr/>
          <a:lstStyle/>
          <a:p>
            <a:endParaRPr lang="de-DE"/>
          </a:p>
        </p:txBody>
      </p:sp>
      <p:sp>
        <p:nvSpPr>
          <p:cNvPr id="4" name="Fußzeilenplatzhalter 3"/>
          <p:cNvSpPr>
            <a:spLocks noGrp="1"/>
          </p:cNvSpPr>
          <p:nvPr>
            <p:ph type="ftr" sz="quarter" idx="3"/>
          </p:nvPr>
        </p:nvSpPr>
        <p:spPr/>
        <p:txBody>
          <a:bodyPr/>
          <a:lstStyle/>
          <a:p>
            <a:r>
              <a:rPr lang="de-DE"/>
              <a:t>SOURCE: SAC</a:t>
            </a:r>
            <a:endParaRPr lang="de-DE" dirty="0"/>
          </a:p>
        </p:txBody>
      </p:sp>
      <p:grpSp>
        <p:nvGrpSpPr>
          <p:cNvPr id="5" name="Group 42"/>
          <p:cNvGrpSpPr/>
          <p:nvPr/>
        </p:nvGrpSpPr>
        <p:grpSpPr>
          <a:xfrm>
            <a:off x="11207606" y="18000"/>
            <a:ext cx="802400" cy="212366"/>
            <a:chOff x="7935200" y="285750"/>
            <a:chExt cx="802400" cy="212366"/>
          </a:xfrm>
        </p:grpSpPr>
        <p:sp>
          <p:nvSpPr>
            <p:cNvPr id="6" name="StickerRectangle"/>
            <p:cNvSpPr>
              <a:spLocks noChangeArrowheads="1"/>
            </p:cNvSpPr>
            <p:nvPr/>
          </p:nvSpPr>
          <p:spPr bwMode="auto">
            <a:xfrm>
              <a:off x="7935200" y="285750"/>
              <a:ext cx="80240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b="0" dirty="0">
                  <a:solidFill>
                    <a:srgbClr val="808080"/>
                  </a:solidFill>
                  <a:latin typeface="+mn-lt"/>
                </a:rPr>
                <a:t>SERVICES</a:t>
              </a:r>
              <a:endParaRPr lang="en-US" sz="1200" b="0" dirty="0">
                <a:solidFill>
                  <a:srgbClr val="808080"/>
                </a:solidFill>
                <a:latin typeface="+mn-lt"/>
              </a:endParaRPr>
            </a:p>
          </p:txBody>
        </p:sp>
        <p:cxnSp>
          <p:nvCxnSpPr>
            <p:cNvPr id="7" name="AutoShape 31"/>
            <p:cNvCxnSpPr>
              <a:cxnSpLocks noChangeShapeType="1"/>
              <a:stCxn id="6" idx="2"/>
              <a:endCxn id="6" idx="4"/>
            </p:cNvCxnSpPr>
            <p:nvPr/>
          </p:nvCxnSpPr>
          <p:spPr bwMode="auto">
            <a:xfrm>
              <a:off x="793520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 name="AutoShape 32"/>
            <p:cNvCxnSpPr>
              <a:cxnSpLocks noChangeShapeType="1"/>
              <a:stCxn id="6" idx="4"/>
              <a:endCxn id="6" idx="6"/>
            </p:cNvCxnSpPr>
            <p:nvPr/>
          </p:nvCxnSpPr>
          <p:spPr bwMode="auto">
            <a:xfrm>
              <a:off x="7935200" y="498116"/>
              <a:ext cx="802400"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pic>
        <p:nvPicPr>
          <p:cNvPr id="10" name="Picture 9"/>
          <p:cNvPicPr>
            <a:picLocks noChangeAspect="1"/>
          </p:cNvPicPr>
          <p:nvPr/>
        </p:nvPicPr>
        <p:blipFill>
          <a:blip r:embed="rId1"/>
          <a:stretch>
            <a:fillRect/>
          </a:stretch>
        </p:blipFill>
        <p:spPr>
          <a:xfrm>
            <a:off x="934318" y="532361"/>
            <a:ext cx="10321777" cy="5794866"/>
          </a:xfrm>
          <a:prstGeom prst="rect">
            <a:avLst/>
          </a:prstGeom>
        </p:spPr>
      </p:pic>
      <p:sp>
        <p:nvSpPr>
          <p:cNvPr id="11" name="Rechteck 13"/>
          <p:cNvSpPr/>
          <p:nvPr/>
        </p:nvSpPr>
        <p:spPr bwMode="auto">
          <a:xfrm>
            <a:off x="923301" y="559524"/>
            <a:ext cx="6104032" cy="41294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pPr algn="ctr" defTabSz="1110615"/>
            <a:r>
              <a:rPr lang="fr-FR" sz="1100" b="0" dirty="0"/>
              <a:t>Alternative ICE-fuels (Synfuels / E-Fuels)</a:t>
            </a:r>
            <a:endParaRPr lang="de-DE" sz="1600" b="0" dirty="0"/>
          </a:p>
        </p:txBody>
      </p:sp>
      <p:sp>
        <p:nvSpPr>
          <p:cNvPr id="12" name="Rechteck 13"/>
          <p:cNvSpPr/>
          <p:nvPr/>
        </p:nvSpPr>
        <p:spPr bwMode="auto">
          <a:xfrm>
            <a:off x="982807" y="4064490"/>
            <a:ext cx="11162618" cy="78061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pPr defTabSz="1110615"/>
            <a:r>
              <a:rPr lang="en-US" sz="1100" b="0" dirty="0"/>
              <a:t>In the context of decarbonizing the transport sector, Synfuels can represent a meaningful alternative. SAC already highlighted this in 2020 in the white paper "The Path Towards Low-CO2 Mobility. New Perspectives on the Transportation and Energy Transition in Germany". Following the study, SAC developed a cost model for Synfuels that displays the evolution of production costs for Synfuels by region and the technologies used over time.</a:t>
            </a:r>
            <a:endParaRPr lang="de-DE" sz="1600" b="0" dirty="0"/>
          </a:p>
        </p:txBody>
      </p:sp>
      <p:sp>
        <p:nvSpPr>
          <p:cNvPr id="13" name="Rechteck 13"/>
          <p:cNvSpPr/>
          <p:nvPr/>
        </p:nvSpPr>
        <p:spPr bwMode="auto">
          <a:xfrm>
            <a:off x="982807" y="4918861"/>
            <a:ext cx="8492020" cy="1381203"/>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pPr defTabSz="1110615"/>
            <a:r>
              <a:rPr lang="en-US" sz="1100" dirty="0"/>
              <a:t>Project example</a:t>
            </a:r>
            <a:br>
              <a:rPr lang="en-US" sz="1100" dirty="0"/>
            </a:br>
            <a:endParaRPr lang="en-US" sz="1100" b="0" dirty="0"/>
          </a:p>
          <a:p>
            <a:pPr marL="171450" indent="-171450" defTabSz="1110615">
              <a:buFont typeface="Wingdings" panose="05000000000000000000" pitchFamily="2" charset="2"/>
              <a:buChar char="§"/>
            </a:pPr>
            <a:r>
              <a:rPr lang="en-US" sz="1100" b="0" dirty="0"/>
              <a:t>Client: SAC internal research – published as a White Paper</a:t>
            </a:r>
            <a:endParaRPr lang="en-US" sz="1100" b="0" dirty="0"/>
          </a:p>
          <a:p>
            <a:pPr marL="171450" indent="-171450" defTabSz="1110615">
              <a:buFont typeface="Wingdings" panose="05000000000000000000" pitchFamily="2" charset="2"/>
              <a:buChar char="§"/>
            </a:pPr>
            <a:r>
              <a:rPr lang="en-US" sz="1100" b="0" dirty="0"/>
              <a:t>Synfuel / E-Fuel technology roadmap for each stage of the value chain</a:t>
            </a:r>
            <a:endParaRPr lang="en-US" sz="1100" b="0" dirty="0"/>
          </a:p>
          <a:p>
            <a:pPr marL="171450" indent="-171450" defTabSz="1110615">
              <a:buFont typeface="Wingdings" panose="05000000000000000000" pitchFamily="2" charset="2"/>
              <a:buChar char="§"/>
            </a:pPr>
            <a:r>
              <a:rPr lang="en-US" sz="1100" b="0" dirty="0"/>
              <a:t>Synfuel / E-Fuel cost model (including regions/technology/time)</a:t>
            </a:r>
            <a:endParaRPr lang="de-DE" sz="16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A16519B-3A51-45F7-A889-F3C7AECFE8AC}" type="slidenum">
              <a:rPr lang="en-US" smtClean="0"/>
            </a:fld>
            <a:r>
              <a:rPr lang="en-US"/>
              <a:t> </a:t>
            </a:r>
            <a:endParaRPr lang="en-US" dirty="0"/>
          </a:p>
        </p:txBody>
      </p:sp>
      <p:sp>
        <p:nvSpPr>
          <p:cNvPr id="3" name="Titel 2"/>
          <p:cNvSpPr>
            <a:spLocks noGrp="1"/>
          </p:cNvSpPr>
          <p:nvPr>
            <p:ph type="title"/>
          </p:nvPr>
        </p:nvSpPr>
        <p:spPr/>
        <p:txBody>
          <a:bodyPr/>
          <a:lstStyle/>
          <a:p>
            <a:endParaRPr lang="de-DE"/>
          </a:p>
        </p:txBody>
      </p:sp>
      <p:sp>
        <p:nvSpPr>
          <p:cNvPr id="4" name="Fußzeilenplatzhalter 3"/>
          <p:cNvSpPr>
            <a:spLocks noGrp="1"/>
          </p:cNvSpPr>
          <p:nvPr>
            <p:ph type="ftr" sz="quarter" idx="3"/>
          </p:nvPr>
        </p:nvSpPr>
        <p:spPr/>
        <p:txBody>
          <a:bodyPr/>
          <a:lstStyle/>
          <a:p>
            <a:r>
              <a:rPr lang="de-DE"/>
              <a:t>SOURCE: SAC</a:t>
            </a:r>
            <a:endParaRPr lang="de-DE" dirty="0"/>
          </a:p>
        </p:txBody>
      </p:sp>
      <p:grpSp>
        <p:nvGrpSpPr>
          <p:cNvPr id="5" name="Group 42"/>
          <p:cNvGrpSpPr/>
          <p:nvPr/>
        </p:nvGrpSpPr>
        <p:grpSpPr>
          <a:xfrm>
            <a:off x="11207606" y="18000"/>
            <a:ext cx="802400" cy="212366"/>
            <a:chOff x="7935200" y="285750"/>
            <a:chExt cx="802400" cy="212366"/>
          </a:xfrm>
        </p:grpSpPr>
        <p:sp>
          <p:nvSpPr>
            <p:cNvPr id="6" name="StickerRectangle"/>
            <p:cNvSpPr>
              <a:spLocks noChangeArrowheads="1"/>
            </p:cNvSpPr>
            <p:nvPr/>
          </p:nvSpPr>
          <p:spPr bwMode="auto">
            <a:xfrm>
              <a:off x="7935200" y="285750"/>
              <a:ext cx="80240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b="0" dirty="0">
                  <a:solidFill>
                    <a:srgbClr val="808080"/>
                  </a:solidFill>
                  <a:latin typeface="+mn-lt"/>
                </a:rPr>
                <a:t>SERVICES</a:t>
              </a:r>
              <a:endParaRPr lang="en-US" sz="1200" b="0" dirty="0">
                <a:solidFill>
                  <a:srgbClr val="808080"/>
                </a:solidFill>
                <a:latin typeface="+mn-lt"/>
              </a:endParaRPr>
            </a:p>
          </p:txBody>
        </p:sp>
        <p:cxnSp>
          <p:nvCxnSpPr>
            <p:cNvPr id="7" name="AutoShape 31"/>
            <p:cNvCxnSpPr>
              <a:cxnSpLocks noChangeShapeType="1"/>
              <a:stCxn id="6" idx="2"/>
              <a:endCxn id="6" idx="4"/>
            </p:cNvCxnSpPr>
            <p:nvPr/>
          </p:nvCxnSpPr>
          <p:spPr bwMode="auto">
            <a:xfrm>
              <a:off x="793520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 name="AutoShape 32"/>
            <p:cNvCxnSpPr>
              <a:cxnSpLocks noChangeShapeType="1"/>
              <a:stCxn id="6" idx="4"/>
              <a:endCxn id="6" idx="6"/>
            </p:cNvCxnSpPr>
            <p:nvPr/>
          </p:nvCxnSpPr>
          <p:spPr bwMode="auto">
            <a:xfrm>
              <a:off x="7935200" y="498116"/>
              <a:ext cx="802400"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pic>
        <p:nvPicPr>
          <p:cNvPr id="10" name="Grafik 9"/>
          <p:cNvPicPr>
            <a:picLocks noChangeAspect="1"/>
          </p:cNvPicPr>
          <p:nvPr/>
        </p:nvPicPr>
        <p:blipFill>
          <a:blip r:embed="rId1"/>
          <a:stretch>
            <a:fillRect/>
          </a:stretch>
        </p:blipFill>
        <p:spPr>
          <a:xfrm>
            <a:off x="554109" y="442732"/>
            <a:ext cx="11082194" cy="5969285"/>
          </a:xfrm>
          <a:prstGeom prst="rect">
            <a:avLst/>
          </a:prstGeom>
        </p:spPr>
      </p:pic>
      <p:sp>
        <p:nvSpPr>
          <p:cNvPr id="13" name="Rechteck 12"/>
          <p:cNvSpPr/>
          <p:nvPr/>
        </p:nvSpPr>
        <p:spPr bwMode="auto">
          <a:xfrm>
            <a:off x="664544" y="578968"/>
            <a:ext cx="4967630" cy="41294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Mobility of the future &amp; digitization</a:t>
            </a:r>
            <a:endParaRPr lang="en-US" sz="1100" b="0" dirty="0"/>
          </a:p>
        </p:txBody>
      </p:sp>
      <p:sp>
        <p:nvSpPr>
          <p:cNvPr id="14" name="Rechteck 13"/>
          <p:cNvSpPr/>
          <p:nvPr/>
        </p:nvSpPr>
        <p:spPr bwMode="auto">
          <a:xfrm>
            <a:off x="664544" y="4421742"/>
            <a:ext cx="10473510" cy="1786767"/>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In order to ensure sustainable mobility, cities and municipalities need to develop modern mobility concepts. SAC supports the development of such mobility concepts in interaction with IT and telecommunications technologies.</a:t>
            </a:r>
            <a:endParaRPr lang="en-US" sz="1100" b="0" dirty="0"/>
          </a:p>
          <a:p>
            <a:endParaRPr lang="en-US" sz="1100" b="0" dirty="0"/>
          </a:p>
          <a:p>
            <a:r>
              <a:rPr lang="en-US" sz="1100" dirty="0"/>
              <a:t>Project example</a:t>
            </a:r>
            <a:endParaRPr lang="en-US" sz="1100" dirty="0"/>
          </a:p>
          <a:p>
            <a:endParaRPr lang="en-US" sz="1100" dirty="0"/>
          </a:p>
          <a:p>
            <a:pPr marL="171450" indent="-171450">
              <a:buFont typeface="Wingdings" panose="05000000000000000000" pitchFamily="2" charset="2"/>
              <a:buChar char="§"/>
            </a:pPr>
            <a:r>
              <a:rPr lang="en-US" sz="1100" b="0" dirty="0"/>
              <a:t>Client: Tourism company</a:t>
            </a:r>
            <a:endParaRPr lang="en-US" sz="1100" b="0" dirty="0"/>
          </a:p>
          <a:p>
            <a:pPr marL="171450" indent="-171450">
              <a:buFont typeface="Wingdings" panose="05000000000000000000" pitchFamily="2" charset="2"/>
              <a:buChar char="§"/>
            </a:pPr>
            <a:r>
              <a:rPr lang="en-US" sz="1100" b="0" dirty="0"/>
              <a:t>Development of a mobility concept incl. profitability analysis</a:t>
            </a:r>
            <a:endParaRPr lang="en-US" sz="11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A16519B-3A51-45F7-A889-F3C7AECFE8AC}" type="slidenum">
              <a:rPr lang="en-US" smtClean="0"/>
            </a:fld>
            <a:r>
              <a:rPr lang="en-US"/>
              <a:t> </a:t>
            </a:r>
            <a:endParaRPr lang="en-US" dirty="0"/>
          </a:p>
        </p:txBody>
      </p:sp>
      <p:sp>
        <p:nvSpPr>
          <p:cNvPr id="3" name="Titel 2"/>
          <p:cNvSpPr>
            <a:spLocks noGrp="1"/>
          </p:cNvSpPr>
          <p:nvPr>
            <p:ph type="title"/>
          </p:nvPr>
        </p:nvSpPr>
        <p:spPr/>
        <p:txBody>
          <a:bodyPr/>
          <a:lstStyle/>
          <a:p>
            <a:endParaRPr lang="de-DE"/>
          </a:p>
        </p:txBody>
      </p:sp>
      <p:sp>
        <p:nvSpPr>
          <p:cNvPr id="4" name="Fußzeilenplatzhalter 3"/>
          <p:cNvSpPr>
            <a:spLocks noGrp="1"/>
          </p:cNvSpPr>
          <p:nvPr>
            <p:ph type="ftr" sz="quarter" idx="3"/>
          </p:nvPr>
        </p:nvSpPr>
        <p:spPr/>
        <p:txBody>
          <a:bodyPr/>
          <a:lstStyle/>
          <a:p>
            <a:r>
              <a:rPr lang="de-DE"/>
              <a:t>SOURCE: SAC</a:t>
            </a:r>
            <a:endParaRPr lang="de-DE" dirty="0"/>
          </a:p>
        </p:txBody>
      </p:sp>
      <p:grpSp>
        <p:nvGrpSpPr>
          <p:cNvPr id="5" name="Group 42"/>
          <p:cNvGrpSpPr/>
          <p:nvPr/>
        </p:nvGrpSpPr>
        <p:grpSpPr>
          <a:xfrm>
            <a:off x="11207606" y="18000"/>
            <a:ext cx="802400" cy="212366"/>
            <a:chOff x="7935200" y="285750"/>
            <a:chExt cx="802400" cy="212366"/>
          </a:xfrm>
        </p:grpSpPr>
        <p:sp>
          <p:nvSpPr>
            <p:cNvPr id="6" name="StickerRectangle"/>
            <p:cNvSpPr>
              <a:spLocks noChangeArrowheads="1"/>
            </p:cNvSpPr>
            <p:nvPr/>
          </p:nvSpPr>
          <p:spPr bwMode="auto">
            <a:xfrm>
              <a:off x="7935200" y="285750"/>
              <a:ext cx="80240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b="0" dirty="0">
                  <a:solidFill>
                    <a:srgbClr val="808080"/>
                  </a:solidFill>
                  <a:latin typeface="+mn-lt"/>
                </a:rPr>
                <a:t>SERVICES</a:t>
              </a:r>
              <a:endParaRPr lang="en-US" sz="1200" b="0" dirty="0">
                <a:solidFill>
                  <a:srgbClr val="808080"/>
                </a:solidFill>
                <a:latin typeface="+mn-lt"/>
              </a:endParaRPr>
            </a:p>
          </p:txBody>
        </p:sp>
        <p:cxnSp>
          <p:nvCxnSpPr>
            <p:cNvPr id="7" name="AutoShape 31"/>
            <p:cNvCxnSpPr>
              <a:cxnSpLocks noChangeShapeType="1"/>
              <a:stCxn id="6" idx="2"/>
              <a:endCxn id="6" idx="4"/>
            </p:cNvCxnSpPr>
            <p:nvPr/>
          </p:nvCxnSpPr>
          <p:spPr bwMode="auto">
            <a:xfrm>
              <a:off x="793520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 name="AutoShape 32"/>
            <p:cNvCxnSpPr>
              <a:cxnSpLocks noChangeShapeType="1"/>
              <a:stCxn id="6" idx="4"/>
              <a:endCxn id="6" idx="6"/>
            </p:cNvCxnSpPr>
            <p:nvPr/>
          </p:nvCxnSpPr>
          <p:spPr bwMode="auto">
            <a:xfrm>
              <a:off x="7935200" y="498116"/>
              <a:ext cx="802400"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pic>
        <p:nvPicPr>
          <p:cNvPr id="10" name="Grafik 9"/>
          <p:cNvPicPr>
            <a:picLocks noChangeAspect="1"/>
          </p:cNvPicPr>
          <p:nvPr/>
        </p:nvPicPr>
        <p:blipFill>
          <a:blip r:embed="rId1"/>
          <a:stretch>
            <a:fillRect/>
          </a:stretch>
        </p:blipFill>
        <p:spPr>
          <a:xfrm>
            <a:off x="554109" y="490138"/>
            <a:ext cx="11082194" cy="5879310"/>
          </a:xfrm>
          <a:prstGeom prst="rect">
            <a:avLst/>
          </a:prstGeom>
        </p:spPr>
      </p:pic>
      <p:sp>
        <p:nvSpPr>
          <p:cNvPr id="11" name="Rechteck 10"/>
          <p:cNvSpPr/>
          <p:nvPr/>
        </p:nvSpPr>
        <p:spPr bwMode="auto">
          <a:xfrm>
            <a:off x="664544" y="555717"/>
            <a:ext cx="4967630" cy="41294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Vehicle E/E architecture</a:t>
            </a:r>
            <a:endParaRPr lang="en-US" sz="1100" b="0" dirty="0"/>
          </a:p>
        </p:txBody>
      </p:sp>
      <p:sp>
        <p:nvSpPr>
          <p:cNvPr id="12" name="Rechteck 11"/>
          <p:cNvSpPr/>
          <p:nvPr/>
        </p:nvSpPr>
        <p:spPr bwMode="auto">
          <a:xfrm>
            <a:off x="664544" y="4408490"/>
            <a:ext cx="10473510" cy="1786767"/>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Due to the increasing share of software in vehicles, the automotive industry is facing a radical change in E/E architecture. SAC supports companies in making strategic use of this change and identifying market opportunities.</a:t>
            </a:r>
            <a:endParaRPr lang="en-US" sz="1100" b="0" dirty="0"/>
          </a:p>
          <a:p>
            <a:endParaRPr lang="en-US" sz="1100" b="0" dirty="0"/>
          </a:p>
          <a:p>
            <a:r>
              <a:rPr lang="en-US" sz="1100" dirty="0"/>
              <a:t>Project example</a:t>
            </a:r>
            <a:endParaRPr lang="en-US" sz="1100" dirty="0"/>
          </a:p>
          <a:p>
            <a:endParaRPr lang="en-US" sz="1100" dirty="0"/>
          </a:p>
          <a:p>
            <a:pPr marL="171450" indent="-171450">
              <a:buFont typeface="Wingdings" panose="05000000000000000000" pitchFamily="2" charset="2"/>
              <a:buChar char="§"/>
            </a:pPr>
            <a:r>
              <a:rPr lang="en-US" sz="1100" b="0" dirty="0"/>
              <a:t>Client: Telecommunications group</a:t>
            </a:r>
            <a:endParaRPr lang="en-US" sz="1100" b="0" dirty="0"/>
          </a:p>
          <a:p>
            <a:pPr marL="171450" indent="-171450">
              <a:buFont typeface="Wingdings" panose="05000000000000000000" pitchFamily="2" charset="2"/>
              <a:buChar char="§"/>
            </a:pPr>
            <a:r>
              <a:rPr lang="en-US" sz="1100" b="0" dirty="0"/>
              <a:t>Identification of potential new business areas</a:t>
            </a:r>
            <a:endParaRPr lang="en-US" sz="110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A16519B-3A51-45F7-A889-F3C7AECFE8AC}" type="slidenum">
              <a:rPr lang="en-US" smtClean="0"/>
            </a:fld>
            <a:r>
              <a:rPr lang="en-US"/>
              <a:t> </a:t>
            </a:r>
            <a:endParaRPr lang="en-US" dirty="0"/>
          </a:p>
        </p:txBody>
      </p:sp>
      <p:sp>
        <p:nvSpPr>
          <p:cNvPr id="3" name="Titel 2"/>
          <p:cNvSpPr>
            <a:spLocks noGrp="1"/>
          </p:cNvSpPr>
          <p:nvPr>
            <p:ph type="title"/>
          </p:nvPr>
        </p:nvSpPr>
        <p:spPr/>
        <p:txBody>
          <a:bodyPr/>
          <a:lstStyle/>
          <a:p>
            <a:endParaRPr lang="de-DE"/>
          </a:p>
        </p:txBody>
      </p:sp>
      <p:sp>
        <p:nvSpPr>
          <p:cNvPr id="4" name="Fußzeilenplatzhalter 3"/>
          <p:cNvSpPr>
            <a:spLocks noGrp="1"/>
          </p:cNvSpPr>
          <p:nvPr>
            <p:ph type="ftr" sz="quarter" idx="3"/>
          </p:nvPr>
        </p:nvSpPr>
        <p:spPr/>
        <p:txBody>
          <a:bodyPr/>
          <a:lstStyle/>
          <a:p>
            <a:r>
              <a:rPr lang="de-DE"/>
              <a:t>SOURCE: SAC</a:t>
            </a:r>
            <a:endParaRPr lang="de-DE" dirty="0"/>
          </a:p>
        </p:txBody>
      </p:sp>
      <p:grpSp>
        <p:nvGrpSpPr>
          <p:cNvPr id="5" name="Group 42"/>
          <p:cNvGrpSpPr/>
          <p:nvPr/>
        </p:nvGrpSpPr>
        <p:grpSpPr>
          <a:xfrm>
            <a:off x="11207606" y="18000"/>
            <a:ext cx="802400" cy="212366"/>
            <a:chOff x="7935200" y="285750"/>
            <a:chExt cx="802400" cy="212366"/>
          </a:xfrm>
        </p:grpSpPr>
        <p:sp>
          <p:nvSpPr>
            <p:cNvPr id="6" name="StickerRectangle"/>
            <p:cNvSpPr>
              <a:spLocks noChangeArrowheads="1"/>
            </p:cNvSpPr>
            <p:nvPr/>
          </p:nvSpPr>
          <p:spPr bwMode="auto">
            <a:xfrm>
              <a:off x="7935200" y="285750"/>
              <a:ext cx="80240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b="0" dirty="0">
                  <a:solidFill>
                    <a:srgbClr val="808080"/>
                  </a:solidFill>
                  <a:latin typeface="+mn-lt"/>
                </a:rPr>
                <a:t>SERVICES</a:t>
              </a:r>
              <a:endParaRPr lang="en-US" sz="1200" b="0" dirty="0">
                <a:solidFill>
                  <a:srgbClr val="808080"/>
                </a:solidFill>
                <a:latin typeface="+mn-lt"/>
              </a:endParaRPr>
            </a:p>
          </p:txBody>
        </p:sp>
        <p:cxnSp>
          <p:nvCxnSpPr>
            <p:cNvPr id="7" name="AutoShape 31"/>
            <p:cNvCxnSpPr>
              <a:cxnSpLocks noChangeShapeType="1"/>
              <a:stCxn id="6" idx="2"/>
              <a:endCxn id="6" idx="4"/>
            </p:cNvCxnSpPr>
            <p:nvPr/>
          </p:nvCxnSpPr>
          <p:spPr bwMode="auto">
            <a:xfrm>
              <a:off x="793520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 name="AutoShape 32"/>
            <p:cNvCxnSpPr>
              <a:cxnSpLocks noChangeShapeType="1"/>
              <a:stCxn id="6" idx="4"/>
              <a:endCxn id="6" idx="6"/>
            </p:cNvCxnSpPr>
            <p:nvPr/>
          </p:nvCxnSpPr>
          <p:spPr bwMode="auto">
            <a:xfrm>
              <a:off x="7935200" y="498116"/>
              <a:ext cx="802400"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pic>
        <p:nvPicPr>
          <p:cNvPr id="10" name="Grafik 9"/>
          <p:cNvPicPr>
            <a:picLocks noChangeAspect="1"/>
          </p:cNvPicPr>
          <p:nvPr/>
        </p:nvPicPr>
        <p:blipFill>
          <a:blip r:embed="rId1"/>
          <a:stretch>
            <a:fillRect/>
          </a:stretch>
        </p:blipFill>
        <p:spPr>
          <a:xfrm>
            <a:off x="592565" y="311800"/>
            <a:ext cx="11005282" cy="6235989"/>
          </a:xfrm>
          <a:prstGeom prst="rect">
            <a:avLst/>
          </a:prstGeom>
        </p:spPr>
      </p:pic>
      <p:sp>
        <p:nvSpPr>
          <p:cNvPr id="11" name="Rechteck 10"/>
          <p:cNvSpPr/>
          <p:nvPr/>
        </p:nvSpPr>
        <p:spPr bwMode="auto">
          <a:xfrm>
            <a:off x="664544" y="578968"/>
            <a:ext cx="4967630" cy="41294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Powertrain electrification</a:t>
            </a:r>
            <a:endParaRPr lang="en-US" sz="1100" b="0" dirty="0"/>
          </a:p>
        </p:txBody>
      </p:sp>
      <p:sp>
        <p:nvSpPr>
          <p:cNvPr id="12" name="Rechteck 11"/>
          <p:cNvSpPr/>
          <p:nvPr/>
        </p:nvSpPr>
        <p:spPr bwMode="auto">
          <a:xfrm>
            <a:off x="664544" y="4408490"/>
            <a:ext cx="10473510" cy="1786767"/>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While most passenger car manufacturers show strong progress in the electrification of their portfolios, many commercial vehicle manufacturers are still at the beginning of the electrification of their models. SAC evaluates the regulatory framework, technical and market opportunities for OEMs and suppliers and derives clear strategic recommendations for action.</a:t>
            </a:r>
            <a:endParaRPr lang="en-US" sz="1100" b="0" dirty="0"/>
          </a:p>
          <a:p>
            <a:endParaRPr lang="en-US" sz="1100" b="0" dirty="0"/>
          </a:p>
          <a:p>
            <a:r>
              <a:rPr lang="en-US" sz="1100" dirty="0"/>
              <a:t>Project example</a:t>
            </a:r>
            <a:endParaRPr lang="en-US" sz="1100" dirty="0"/>
          </a:p>
          <a:p>
            <a:endParaRPr lang="en-US" sz="1100" dirty="0"/>
          </a:p>
          <a:p>
            <a:pPr marL="171450" indent="-171450">
              <a:buFont typeface="Wingdings" panose="05000000000000000000" pitchFamily="2" charset="2"/>
              <a:buChar char="§"/>
            </a:pPr>
            <a:r>
              <a:rPr lang="en-US" sz="1100" b="0" dirty="0"/>
              <a:t>Client: Commercial vehicle manufacturer</a:t>
            </a:r>
            <a:endParaRPr lang="en-US" sz="1100" b="0" dirty="0"/>
          </a:p>
          <a:p>
            <a:pPr marL="171450" indent="-171450">
              <a:buFont typeface="Wingdings" panose="05000000000000000000" pitchFamily="2" charset="2"/>
              <a:buChar char="§"/>
            </a:pPr>
            <a:r>
              <a:rPr lang="en-US" sz="1100" b="0" dirty="0"/>
              <a:t>Development of EV strategy in core markets</a:t>
            </a:r>
            <a:endParaRPr lang="en-US" sz="1100" b="0" dirty="0"/>
          </a:p>
          <a:p>
            <a:pPr marL="171450" indent="-171450">
              <a:buFont typeface="Wingdings" panose="05000000000000000000" pitchFamily="2" charset="2"/>
              <a:buChar char="§"/>
            </a:pPr>
            <a:r>
              <a:rPr lang="en-US" sz="1100" b="0" dirty="0"/>
              <a:t>Comprehensive TCO calculation for market segments with biggest potential</a:t>
            </a:r>
            <a:endParaRPr lang="en-US" sz="11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A16519B-3A51-45F7-A889-F3C7AECFE8AC}" type="slidenum">
              <a:rPr lang="en-US" smtClean="0"/>
            </a:fld>
            <a:r>
              <a:rPr lang="en-US"/>
              <a:t> </a:t>
            </a:r>
            <a:endParaRPr lang="en-US" dirty="0"/>
          </a:p>
        </p:txBody>
      </p:sp>
      <p:sp>
        <p:nvSpPr>
          <p:cNvPr id="3" name="Titel 2"/>
          <p:cNvSpPr>
            <a:spLocks noGrp="1"/>
          </p:cNvSpPr>
          <p:nvPr>
            <p:ph type="title"/>
          </p:nvPr>
        </p:nvSpPr>
        <p:spPr/>
        <p:txBody>
          <a:bodyPr/>
          <a:lstStyle/>
          <a:p>
            <a:endParaRPr lang="de-DE"/>
          </a:p>
        </p:txBody>
      </p:sp>
      <p:sp>
        <p:nvSpPr>
          <p:cNvPr id="4" name="Fußzeilenplatzhalter 3"/>
          <p:cNvSpPr>
            <a:spLocks noGrp="1"/>
          </p:cNvSpPr>
          <p:nvPr>
            <p:ph type="ftr" sz="quarter" idx="3"/>
          </p:nvPr>
        </p:nvSpPr>
        <p:spPr/>
        <p:txBody>
          <a:bodyPr/>
          <a:lstStyle/>
          <a:p>
            <a:r>
              <a:rPr lang="de-DE"/>
              <a:t>SOURCE: SAC</a:t>
            </a:r>
            <a:endParaRPr lang="de-DE" dirty="0"/>
          </a:p>
        </p:txBody>
      </p:sp>
      <p:grpSp>
        <p:nvGrpSpPr>
          <p:cNvPr id="5" name="Group 42"/>
          <p:cNvGrpSpPr/>
          <p:nvPr/>
        </p:nvGrpSpPr>
        <p:grpSpPr>
          <a:xfrm>
            <a:off x="11207606" y="18000"/>
            <a:ext cx="802400" cy="212366"/>
            <a:chOff x="7935200" y="285750"/>
            <a:chExt cx="802400" cy="212366"/>
          </a:xfrm>
        </p:grpSpPr>
        <p:sp>
          <p:nvSpPr>
            <p:cNvPr id="6" name="StickerRectangle"/>
            <p:cNvSpPr>
              <a:spLocks noChangeArrowheads="1"/>
            </p:cNvSpPr>
            <p:nvPr/>
          </p:nvSpPr>
          <p:spPr bwMode="auto">
            <a:xfrm>
              <a:off x="7935200" y="285750"/>
              <a:ext cx="80240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b="0" dirty="0">
                  <a:solidFill>
                    <a:srgbClr val="808080"/>
                  </a:solidFill>
                  <a:latin typeface="+mn-lt"/>
                </a:rPr>
                <a:t>SERVICES</a:t>
              </a:r>
              <a:endParaRPr lang="en-US" sz="1200" b="0" dirty="0">
                <a:solidFill>
                  <a:srgbClr val="808080"/>
                </a:solidFill>
                <a:latin typeface="+mn-lt"/>
              </a:endParaRPr>
            </a:p>
          </p:txBody>
        </p:sp>
        <p:cxnSp>
          <p:nvCxnSpPr>
            <p:cNvPr id="7" name="AutoShape 31"/>
            <p:cNvCxnSpPr>
              <a:cxnSpLocks noChangeShapeType="1"/>
              <a:stCxn id="6" idx="2"/>
              <a:endCxn id="6" idx="4"/>
            </p:cNvCxnSpPr>
            <p:nvPr/>
          </p:nvCxnSpPr>
          <p:spPr bwMode="auto">
            <a:xfrm>
              <a:off x="793520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 name="AutoShape 32"/>
            <p:cNvCxnSpPr>
              <a:cxnSpLocks noChangeShapeType="1"/>
              <a:stCxn id="6" idx="4"/>
              <a:endCxn id="6" idx="6"/>
            </p:cNvCxnSpPr>
            <p:nvPr/>
          </p:nvCxnSpPr>
          <p:spPr bwMode="auto">
            <a:xfrm>
              <a:off x="7935200" y="498116"/>
              <a:ext cx="802400"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pic>
        <p:nvPicPr>
          <p:cNvPr id="10" name="Grafik 9"/>
          <p:cNvPicPr>
            <a:picLocks noChangeAspect="1"/>
          </p:cNvPicPr>
          <p:nvPr/>
        </p:nvPicPr>
        <p:blipFill>
          <a:blip r:embed="rId1"/>
          <a:stretch>
            <a:fillRect/>
          </a:stretch>
        </p:blipFill>
        <p:spPr>
          <a:xfrm>
            <a:off x="1002170" y="311800"/>
            <a:ext cx="10186073" cy="6235989"/>
          </a:xfrm>
          <a:prstGeom prst="rect">
            <a:avLst/>
          </a:prstGeom>
        </p:spPr>
      </p:pic>
      <p:sp>
        <p:nvSpPr>
          <p:cNvPr id="11" name="Rechteck 10"/>
          <p:cNvSpPr/>
          <p:nvPr/>
        </p:nvSpPr>
        <p:spPr bwMode="auto">
          <a:xfrm>
            <a:off x="1079778" y="449432"/>
            <a:ext cx="4967630" cy="412941"/>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EV battery recycling</a:t>
            </a:r>
            <a:endParaRPr lang="en-US" sz="1100" b="0" dirty="0"/>
          </a:p>
        </p:txBody>
      </p:sp>
      <p:sp>
        <p:nvSpPr>
          <p:cNvPr id="12" name="Rechteck 11"/>
          <p:cNvSpPr/>
          <p:nvPr/>
        </p:nvSpPr>
        <p:spPr bwMode="auto">
          <a:xfrm>
            <a:off x="1079778" y="4443829"/>
            <a:ext cx="10473510" cy="1786767"/>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r>
              <a:rPr lang="en-US" sz="1100" b="0" dirty="0"/>
              <a:t>Regulatory requirements and risks in sourcing of battery raw materials (e.g. price volatility, geopolitical conflicts) are forcing OEMs to establish closed material cycles. SAC supports OEMs in the conception and implementation of an overall raw material, battery and recycling strategy. For recycling companies, SAC evaluates business models and go-to-market strategies.</a:t>
            </a:r>
            <a:endParaRPr lang="en-US" sz="1100" b="0" dirty="0"/>
          </a:p>
          <a:p>
            <a:endParaRPr lang="en-US" sz="1100" b="0" dirty="0"/>
          </a:p>
          <a:p>
            <a:r>
              <a:rPr lang="en-US" sz="1100" dirty="0"/>
              <a:t>Project example</a:t>
            </a:r>
            <a:endParaRPr lang="en-US" sz="1100" dirty="0"/>
          </a:p>
          <a:p>
            <a:pPr marL="171450" indent="-171450">
              <a:buFont typeface="Wingdings" panose="05000000000000000000" pitchFamily="2" charset="2"/>
              <a:buChar char="§"/>
            </a:pPr>
            <a:endParaRPr lang="en-US" sz="1100" b="0" dirty="0"/>
          </a:p>
          <a:p>
            <a:pPr marL="171450" indent="-171450">
              <a:buFont typeface="Wingdings" panose="05000000000000000000" pitchFamily="2" charset="2"/>
              <a:buChar char="§"/>
            </a:pPr>
            <a:r>
              <a:rPr lang="en-US" sz="1100" b="0" dirty="0"/>
              <a:t>Client: European OEM</a:t>
            </a:r>
            <a:endParaRPr lang="en-US" sz="1100" b="0" dirty="0"/>
          </a:p>
          <a:p>
            <a:pPr marL="171450" indent="-171450">
              <a:buFont typeface="Wingdings" panose="05000000000000000000" pitchFamily="2" charset="2"/>
              <a:buChar char="§"/>
            </a:pPr>
            <a:r>
              <a:rPr lang="en-US" sz="1100" b="0" dirty="0"/>
              <a:t>Evaluation of future secondary material streams for EV battery production</a:t>
            </a:r>
            <a:endParaRPr lang="en-US" sz="1100" b="0" dirty="0"/>
          </a:p>
          <a:p>
            <a:pPr marL="171450" indent="-171450">
              <a:buFont typeface="Wingdings" panose="05000000000000000000" pitchFamily="2" charset="2"/>
              <a:buChar char="§"/>
            </a:pPr>
            <a:r>
              <a:rPr lang="en-US" sz="1100" b="0" dirty="0"/>
              <a:t>Business Case EV battery recycling</a:t>
            </a:r>
            <a:endParaRPr lang="en-US" sz="1100" b="0" dirty="0"/>
          </a:p>
          <a:p>
            <a:pPr marL="171450" indent="-171450">
              <a:buFont typeface="Wingdings" panose="05000000000000000000" pitchFamily="2" charset="2"/>
              <a:buChar char="§"/>
            </a:pPr>
            <a:r>
              <a:rPr lang="en-US" sz="1100" b="0" dirty="0"/>
              <a:t>Strategy plan for EV battery recycling</a:t>
            </a:r>
            <a:endParaRPr lang="en-US" sz="11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A16519B-3A51-45F7-A889-F3C7AECFE8AC}" type="slidenum">
              <a:rPr lang="en-US" smtClean="0"/>
            </a:fld>
            <a:r>
              <a:rPr lang="en-US"/>
              <a:t> </a:t>
            </a:r>
            <a:endParaRPr lang="en-US" dirty="0"/>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de-DE"/>
              <a:t>SOURCE: SAC</a:t>
            </a:r>
            <a:endParaRPr lang="de-DE" dirty="0"/>
          </a:p>
        </p:txBody>
      </p:sp>
      <p:pic>
        <p:nvPicPr>
          <p:cNvPr id="6" name="Picture 5"/>
          <p:cNvPicPr>
            <a:picLocks noChangeAspect="1"/>
          </p:cNvPicPr>
          <p:nvPr/>
        </p:nvPicPr>
        <p:blipFill rotWithShape="1">
          <a:blip r:embed="rId1"/>
          <a:srcRect b="30651"/>
          <a:stretch>
            <a:fillRect/>
          </a:stretch>
        </p:blipFill>
        <p:spPr>
          <a:xfrm>
            <a:off x="203171" y="871975"/>
            <a:ext cx="11784070" cy="3547626"/>
          </a:xfrm>
          <a:prstGeom prst="rect">
            <a:avLst/>
          </a:prstGeom>
        </p:spPr>
      </p:pic>
      <p:sp>
        <p:nvSpPr>
          <p:cNvPr id="9" name="Rechteck 13"/>
          <p:cNvSpPr/>
          <p:nvPr/>
        </p:nvSpPr>
        <p:spPr bwMode="auto">
          <a:xfrm>
            <a:off x="1898650" y="3039488"/>
            <a:ext cx="9442450" cy="1278512"/>
          </a:xfrm>
          <a:prstGeom prst="rect">
            <a:avLst/>
          </a:prstGeom>
          <a:solidFill>
            <a:srgbClr val="FFC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lstStyle/>
          <a:p>
            <a:pPr algn="ctr" defTabSz="1110615"/>
            <a:r>
              <a:rPr lang="en-US" sz="1100" dirty="0"/>
              <a:t>Clients</a:t>
            </a:r>
            <a:endParaRPr lang="en-US" sz="1100" dirty="0"/>
          </a:p>
          <a:p>
            <a:pPr algn="ctr" defTabSz="1110615"/>
            <a:r>
              <a:rPr lang="en-US" sz="1100" b="0" dirty="0"/>
              <a:t>Clients from the automotive industry and related sectors are well-advised with SAC</a:t>
            </a:r>
            <a:endParaRPr lang="de-DE" sz="1600" b="0" dirty="0"/>
          </a:p>
        </p:txBody>
      </p:sp>
      <p:grpSp>
        <p:nvGrpSpPr>
          <p:cNvPr id="5" name="Group 42"/>
          <p:cNvGrpSpPr/>
          <p:nvPr/>
        </p:nvGrpSpPr>
        <p:grpSpPr>
          <a:xfrm>
            <a:off x="11333089" y="18000"/>
            <a:ext cx="676917" cy="212366"/>
            <a:chOff x="8060683" y="285750"/>
            <a:chExt cx="676917" cy="212366"/>
          </a:xfrm>
        </p:grpSpPr>
        <p:sp>
          <p:nvSpPr>
            <p:cNvPr id="7" name="StickerRectangle"/>
            <p:cNvSpPr>
              <a:spLocks noChangeArrowheads="1"/>
            </p:cNvSpPr>
            <p:nvPr/>
          </p:nvSpPr>
          <p:spPr bwMode="auto">
            <a:xfrm>
              <a:off x="8060683" y="285750"/>
              <a:ext cx="676917"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b="0" dirty="0">
                  <a:solidFill>
                    <a:srgbClr val="808080"/>
                  </a:solidFill>
                  <a:latin typeface="+mn-lt"/>
                </a:rPr>
                <a:t>CLIENTS</a:t>
              </a:r>
              <a:endParaRPr lang="en-US" sz="1200" b="0" dirty="0">
                <a:solidFill>
                  <a:srgbClr val="808080"/>
                </a:solidFill>
                <a:latin typeface="+mn-lt"/>
              </a:endParaRPr>
            </a:p>
          </p:txBody>
        </p:sp>
        <p:cxnSp>
          <p:nvCxnSpPr>
            <p:cNvPr id="8" name="AutoShape 31"/>
            <p:cNvCxnSpPr>
              <a:cxnSpLocks noChangeShapeType="1"/>
              <a:stCxn id="7" idx="2"/>
              <a:endCxn id="7" idx="4"/>
            </p:cNvCxnSpPr>
            <p:nvPr/>
          </p:nvCxnSpPr>
          <p:spPr bwMode="auto">
            <a:xfrm>
              <a:off x="8060683"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10" name="AutoShape 32"/>
            <p:cNvCxnSpPr>
              <a:cxnSpLocks noChangeShapeType="1"/>
              <a:stCxn id="7" idx="4"/>
              <a:endCxn id="7" idx="6"/>
            </p:cNvCxnSpPr>
            <p:nvPr/>
          </p:nvCxnSpPr>
          <p:spPr bwMode="auto">
            <a:xfrm>
              <a:off x="8060683" y="498116"/>
              <a:ext cx="676917"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RESIZE" val="Yes"/>
</p:tagLst>
</file>

<file path=ppt/tags/tag3.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THINKCELLSHAPEDONOTDELETE" val="thinkcellActiveDocDoNotDelete"/>
</p:tagLst>
</file>

<file path=ppt/tags/tag5.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NAME" val="Logo"/>
</p:tagLst>
</file>

<file path=ppt/tags/tag7.xml><?xml version="1.0" encoding="utf-8"?>
<p:tagLst xmlns:p="http://schemas.openxmlformats.org/presentationml/2006/main">
  <p:tag name="CS" val="1,2"/>
  <p:tag name="NP_IDX" val="13"/>
  <p:tag name="THINKCELLPRESENTATIONDONOTDELETE" val="&lt;?xml version=&quot;1.0&quot; encoding=&quot;UTF-16&quot; standalone=&quot;yes&quot;?&gt;&#10;&lt;root reqver=&quot;21047&quot;&gt;&lt;version val=&quot;2326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m&lt;/m_strFormatTime&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10&quot;&gt;&lt;elem m_fUsage=&quot;6.66436910868487690000E+000&quot;&gt;&lt;m_msothmcolidx val=&quot;0&quot;/&gt;&lt;m_rgb r=&quot;33&quot; g=&quot;89&quot; b=&quot;a4&quot;/&gt;&lt;m_ppcolschidx tagver0=&quot;23004&quot; tagname0=&quot;m_ppcolschidxUNRECOGNIZED&quot; val=&quot;0&quot;/&gt;&lt;m_nBrightness val=&quot;0&quot;/&gt;&lt;/elem&gt;&lt;elem m_fUsage=&quot;1.71000000000000000000E+000&quot;&gt;&lt;m_msothmcolidx val=&quot;0&quot;/&gt;&lt;m_rgb r=&quot;0&quot; g=&quot;6b&quot; b=&quot;8d&quot;/&gt;&lt;m_ppcolschidx tagver0=&quot;23004&quot; tagname0=&quot;m_ppcolschidxUNRECOGNIZED&quot; val=&quot;0&quot;/&gt;&lt;m_nBrightness val=&quot;0&quot;/&gt;&lt;/elem&gt;&lt;elem m_fUsage=&quot;5.48015586690240310000E-001&quot;&gt;&lt;m_msothmcolidx val=&quot;0&quot;/&gt;&lt;m_rgb r=&quot;5a&quot; g=&quot;a2&quot; b=&quot;ae&quot;/&gt;&lt;m_ppcolschidx tagver0=&quot;23004&quot; tagname0=&quot;m_ppcolschidxUNRECOGNIZED&quot; val=&quot;0&quot;/&gt;&lt;m_nBrightness val=&quot;0&quot;/&gt;&lt;/elem&gt;&lt;elem m_fUsage=&quot;5.31441000000000160000E-001&quot;&gt;&lt;m_msothmcolidx val=&quot;0&quot;/&gt;&lt;m_rgb r=&quot;ff&quot; g=&quot;66&quot; b=&quot;0&quot;/&gt;&lt;m_ppcolschidx tagver0=&quot;23004&quot; tagname0=&quot;m_ppcolschidxUNRECOGNIZED&quot; val=&quot;0&quot;/&gt;&lt;m_nBrightness val=&quot;0&quot;/&gt;&lt;/elem&gt;&lt;elem m_fUsage=&quot;9.84770902183611930000E-002&quot;&gt;&lt;m_msothmcolidx val=&quot;0&quot;/&gt;&lt;m_rgb r=&quot;f4&quot; g=&quot;f8&quot; b=&quot;b8&quot;/&gt;&lt;m_ppcolschidx tagver0=&quot;23004&quot; tagname0=&quot;m_ppcolschidxUNRECOGNIZED&quot; val=&quot;0&quot;/&gt;&lt;m_nBrightness val=&quot;0&quot;/&gt;&lt;/elem&gt;&lt;elem m_fUsage=&quot;8.86293811965250810000E-002&quot;&gt;&lt;m_msothmcolidx val=&quot;0&quot;/&gt;&lt;m_rgb r=&quot;f0&quot; g=&quot;f4&quot; b=&quot;97&quot;/&gt;&lt;m_ppcolschidx tagver0=&quot;23004&quot; tagname0=&quot;m_ppcolschidxUNRECOGNIZED&quot; val=&quot;0&quot;/&gt;&lt;m_nBrightness val=&quot;0&quot;/&gt;&lt;/elem&gt;&lt;elem m_fUsage=&quot;8.82130020374459760000E-002&quot;&gt;&lt;m_msothmcolidx val=&quot;0&quot;/&gt;&lt;m_rgb r=&quot;c8&quot; g=&quot;f0&quot; b=&quot;c8&quot;/&gt;&lt;m_ppcolschidx tagver0=&quot;23004&quot; tagname0=&quot;m_ppcolschidxUNRECOGNIZED&quot; val=&quot;0&quot;/&gt;&lt;m_nBrightness val=&quot;0&quot;/&gt;&lt;/elem&gt;&lt;elem m_fUsage=&quot;7.97664430768725700000E-002&quot;&gt;&lt;m_msothmcolidx val=&quot;0&quot;/&gt;&lt;m_rgb r=&quot;ec&quot; g=&quot;f1&quot; b=&quot;7c&quot;/&gt;&lt;m_ppcolschidx tagver0=&quot;23004&quot; tagname0=&quot;m_ppcolschidxUNRECOGNIZED&quot; val=&quot;0&quot;/&gt;&lt;m_nBrightness val=&quot;0&quot;/&gt;&lt;/elem&gt;&lt;elem m_fUsage=&quot;5.31152326386581870000E-002&quot;&gt;&lt;m_msothmcolidx val=&quot;0&quot;/&gt;&lt;m_rgb r=&quot;d9&quot; g=&quot;d9&quot; b=&quot;d9&quot;/&gt;&lt;m_ppcolschidx tagver0=&quot;23004&quot; tagname0=&quot;m_ppcolschidxUNRECOGNIZED&quot; val=&quot;0&quot;/&gt;&lt;m_nBrightness val=&quot;0&quot;/&gt;&lt;/elem&gt;&lt;elem m_fUsage=&quot;1.82480036314007500000E-002&quot;&gt;&lt;m_msothmcolidx val=&quot;0&quot;/&gt;&lt;m_rgb r=&quot;5a&quot; g=&quot;a2&quot; b=&quot;8e&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blank">
  <a:themeElements>
    <a:clrScheme name="SAC neu">
      <a:dk1>
        <a:sysClr val="windowText" lastClr="000000"/>
      </a:dk1>
      <a:lt1>
        <a:sysClr val="window" lastClr="FFFFFF"/>
      </a:lt1>
      <a:dk2>
        <a:srgbClr val="006B8D"/>
      </a:dk2>
      <a:lt2>
        <a:srgbClr val="B2D2DD"/>
      </a:lt2>
      <a:accent1>
        <a:srgbClr val="3389A4"/>
      </a:accent1>
      <a:accent2>
        <a:srgbClr val="66A6BB"/>
      </a:accent2>
      <a:accent3>
        <a:srgbClr val="99C4D1"/>
      </a:accent3>
      <a:accent4>
        <a:srgbClr val="B2D2DD"/>
      </a:accent4>
      <a:accent5>
        <a:srgbClr val="CCE1E8"/>
      </a:accent5>
      <a:accent6>
        <a:srgbClr val="E6F0F3"/>
      </a:accent6>
      <a:hlink>
        <a:srgbClr val="3389A4"/>
      </a:hlink>
      <a:folHlink>
        <a:srgbClr val="3EBBF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89A4"/>
        </a:solidFill>
        <a:ln w="9525" cap="flat" cmpd="sng" algn="ctr">
          <a:noFill/>
          <a:prstDash val="solid"/>
          <a:round/>
          <a:headEnd type="none" w="med" len="med"/>
          <a:tailEnd type="none" w="med" len="med"/>
        </a:ln>
      </a:spPr>
      <a:bodyPr vert="horz" wrap="square" lIns="90000" tIns="46800" rIns="90000" bIns="46800" numCol="1" rtlCol="0" anchor="ctr" anchorCtr="0" compatLnSpc="1"/>
      <a:lstStyle>
        <a:defPPr algn="ctr" defTabSz="1110615">
          <a:defRPr sz="1600" dirty="0">
            <a:solidFill>
              <a:schemeClr val="bg1"/>
            </a:solidFill>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txDef>
      <a:spPr>
        <a:noFill/>
        <a:ln w="19050">
          <a:noFill/>
          <a:miter lim="800000"/>
        </a:ln>
      </a:spPr>
      <a:bodyPr vert="horz" wrap="square" lIns="0" tIns="0" rIns="0" bIns="0" numCol="1" rtlCol="0" anchor="t" anchorCtr="0" compatLnSpc="1">
        <a:spAutoFit/>
      </a:bodyPr>
      <a:lstStyle>
        <a:defPPr>
          <a:spcBef>
            <a:spcPts val="600"/>
          </a:spcBef>
          <a:defRPr sz="1200" b="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3226</Words>
  <Application>WPS Presentation</Application>
  <PresentationFormat>Benutzerdefiniert</PresentationFormat>
  <Paragraphs>103</Paragraphs>
  <Slides>7</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4</vt:i4>
      </vt:variant>
      <vt:variant>
        <vt:lpstr>幻灯片标题</vt:lpstr>
      </vt:variant>
      <vt:variant>
        <vt:i4>7</vt:i4>
      </vt:variant>
    </vt:vector>
  </HeadingPairs>
  <TitlesOfParts>
    <vt:vector size="18" baseType="lpstr">
      <vt:lpstr>Arial</vt:lpstr>
      <vt:lpstr>SimSun</vt:lpstr>
      <vt:lpstr>Wingdings</vt:lpstr>
      <vt:lpstr>Microsoft YaHei</vt:lpstr>
      <vt:lpstr>Arial Unicode MS</vt:lpstr>
      <vt:lpstr>Calibri</vt:lpstr>
      <vt:lpstr>blank</vt:lpstr>
      <vt:lpstr>TCLayout.ActiveDocument.1</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Corporate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Stahl</dc:creator>
  <cp:lastModifiedBy>Info</cp:lastModifiedBy>
  <cp:revision>1286</cp:revision>
  <cp:lastPrinted>2015-06-03T10:09:00Z</cp:lastPrinted>
  <dcterms:created xsi:type="dcterms:W3CDTF">2012-09-18T12:30:00Z</dcterms:created>
  <dcterms:modified xsi:type="dcterms:W3CDTF">2023-11-21T05:48:10Z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DocID">
    <vt:lpwstr/>
  </property>
  <property fmtid="{D5CDD505-2E9C-101B-9397-08002B2CF9AE}" pid="6" name="DocIDinTitle">
    <vt:bool>false</vt:bool>
  </property>
  <property fmtid="{D5CDD505-2E9C-101B-9397-08002B2CF9AE}" pid="7" name="DocIDinSlide">
    <vt:bool>true</vt:bool>
  </property>
  <property fmtid="{D5CDD505-2E9C-101B-9397-08002B2CF9AE}" pid="8" name="DocIDPosition">
    <vt:i4>1</vt:i4>
  </property>
  <property fmtid="{D5CDD505-2E9C-101B-9397-08002B2CF9AE}" pid="9" name="Final">
    <vt:bool>false</vt:bool>
  </property>
  <property fmtid="{D5CDD505-2E9C-101B-9397-08002B2CF9AE}" pid="10" name="Title">
    <vt:lpwstr>Erschließung von Chancen mit EV-Batterie-komponenten</vt:lpwstr>
  </property>
  <property fmtid="{D5CDD505-2E9C-101B-9397-08002B2CF9AE}" pid="11" name="Event">
    <vt:lpwstr/>
  </property>
  <property fmtid="{D5CDD505-2E9C-101B-9397-08002B2CF9AE}" pid="12" name="Delivery Date">
    <vt:lpwstr>October 5th, 2012</vt:lpwstr>
  </property>
  <property fmtid="{D5CDD505-2E9C-101B-9397-08002B2CF9AE}" pid="13" name="Office2010EditCount">
    <vt:lpwstr>1</vt:lpwstr>
  </property>
  <property fmtid="{D5CDD505-2E9C-101B-9397-08002B2CF9AE}" pid="14" name="Office2003EditCount">
    <vt:lpwstr>0</vt:lpwstr>
  </property>
  <property fmtid="{D5CDD505-2E9C-101B-9397-08002B2CF9AE}" pid="15" name="LastEditedOfficeVersion">
    <vt:lpwstr>Office2010</vt:lpwstr>
  </property>
  <property fmtid="{D5CDD505-2E9C-101B-9397-08002B2CF9AE}" pid="16" name="Office2010WasSaved">
    <vt:lpwstr>1</vt:lpwstr>
  </property>
  <property fmtid="{D5CDD505-2E9C-101B-9397-08002B2CF9AE}" pid="17" name="ICV">
    <vt:lpwstr>D9E3F04517CC4CDA83F352DF4F6D46F1_13</vt:lpwstr>
  </property>
  <property fmtid="{D5CDD505-2E9C-101B-9397-08002B2CF9AE}" pid="18" name="KSOProductBuildVer">
    <vt:lpwstr>1033-12.2.0.13306</vt:lpwstr>
  </property>
</Properties>
</file>